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0"/>
  </p:notesMasterIdLst>
  <p:sldIdLst>
    <p:sldId id="256" r:id="rId2"/>
    <p:sldId id="263" r:id="rId3"/>
    <p:sldId id="257" r:id="rId4"/>
    <p:sldId id="265" r:id="rId5"/>
    <p:sldId id="266" r:id="rId6"/>
    <p:sldId id="267" r:id="rId7"/>
    <p:sldId id="269" r:id="rId8"/>
    <p:sldId id="271" r:id="rId9"/>
    <p:sldId id="272" r:id="rId10"/>
    <p:sldId id="274" r:id="rId11"/>
    <p:sldId id="273" r:id="rId12"/>
    <p:sldId id="275" r:id="rId13"/>
    <p:sldId id="276" r:id="rId14"/>
    <p:sldId id="258" r:id="rId15"/>
    <p:sldId id="278" r:id="rId16"/>
    <p:sldId id="277" r:id="rId17"/>
    <p:sldId id="279" r:id="rId18"/>
    <p:sldId id="280" r:id="rId19"/>
    <p:sldId id="262" r:id="rId20"/>
    <p:sldId id="282" r:id="rId21"/>
    <p:sldId id="281" r:id="rId22"/>
    <p:sldId id="283" r:id="rId23"/>
    <p:sldId id="288" r:id="rId24"/>
    <p:sldId id="264" r:id="rId25"/>
    <p:sldId id="285" r:id="rId26"/>
    <p:sldId id="286" r:id="rId27"/>
    <p:sldId id="287" r:id="rId28"/>
    <p:sldId id="261" r:id="rId29"/>
  </p:sldIdLst>
  <p:sldSz cx="9144000" cy="5143500" type="screen16x9"/>
  <p:notesSz cx="6858000" cy="9144000"/>
  <p:embeddedFontLst>
    <p:embeddedFont>
      <p:font typeface="Roboto" panose="020000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54" autoAdjust="0"/>
    <p:restoredTop sz="94660"/>
  </p:normalViewPr>
  <p:slideViewPr>
    <p:cSldViewPr snapToGrid="0">
      <p:cViewPr>
        <p:scale>
          <a:sx n="80" d="100"/>
          <a:sy n="80" d="100"/>
        </p:scale>
        <p:origin x="71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4117eae04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4117eae04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3319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4117eae04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4117eae04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1709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4117eae04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4117eae04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4164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4117eae04b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4117eae04b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4117eae04b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4117eae04b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786402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4117eae04b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4117eae04b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46161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4117eae04b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4117eae04b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391038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5703656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4117eae04b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4117eae04b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11826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4117eae04b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4117eae04b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5886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4117eae04b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4117eae04b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4215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4117eae04b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4117eae04b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95313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4117eae04b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4117eae04b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27902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4117eae04b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4117eae04b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8662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4223efde02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4223efde02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4117eae04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4117eae04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4117eae04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4117eae04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0315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4117eae04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4117eae04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9148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4117eae04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4117eae04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0803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4117eae04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4117eae04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4906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4117eae04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4117eae04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1738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4117eae04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4117eae04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8756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nidhi.nic.in/MOT/Catrpt.aspx"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hyperlink" Target="https://tourism.gov.in/sites/default/files/2022-09/India%20Tourism%20Statistics%202021%20(1).pdf" TargetMode="External"/><Relationship Id="rId5" Type="http://schemas.openxmlformats.org/officeDocument/2006/relationships/hyperlink" Target="https://www.kaggle.com/code/rjtmehta99/e-d-a-of-chennai-hotel-reviews" TargetMode="External"/><Relationship Id="rId4" Type="http://schemas.openxmlformats.org/officeDocument/2006/relationships/hyperlink" Target="https://www.kaggle.com/code/kiranreddyrebel/hotel-city-visualization/notebook"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598100" y="1732947"/>
            <a:ext cx="8222100" cy="8388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dirty="0">
                <a:latin typeface="Times New Roman"/>
                <a:ea typeface="Times New Roman"/>
                <a:cs typeface="Times New Roman"/>
                <a:sym typeface="Times New Roman"/>
              </a:rPr>
              <a:t>Hospitality And Tourism </a:t>
            </a:r>
            <a:endParaRPr dirty="0">
              <a:latin typeface="Times New Roman"/>
              <a:ea typeface="Times New Roman"/>
              <a:cs typeface="Times New Roman"/>
              <a:sym typeface="Times New Roman"/>
            </a:endParaRPr>
          </a:p>
          <a:p>
            <a:pPr marL="0" lvl="0" indent="0" algn="l" rtl="0">
              <a:spcBef>
                <a:spcPts val="0"/>
              </a:spcBef>
              <a:spcAft>
                <a:spcPts val="0"/>
              </a:spcAft>
              <a:buNone/>
            </a:pPr>
            <a:r>
              <a:rPr lang="en" dirty="0">
                <a:latin typeface="Times New Roman"/>
                <a:ea typeface="Times New Roman"/>
                <a:cs typeface="Times New Roman"/>
                <a:sym typeface="Times New Roman"/>
              </a:rPr>
              <a:t>Checkpoint 2</a:t>
            </a:r>
            <a:endParaRPr dirty="0">
              <a:latin typeface="Times New Roman"/>
              <a:ea typeface="Times New Roman"/>
              <a:cs typeface="Times New Roman"/>
              <a:sym typeface="Times New Roman"/>
            </a:endParaRPr>
          </a:p>
        </p:txBody>
      </p:sp>
      <p:sp>
        <p:nvSpPr>
          <p:cNvPr id="86" name="Google Shape;86;p13"/>
          <p:cNvSpPr txBox="1">
            <a:spLocks noGrp="1"/>
          </p:cNvSpPr>
          <p:nvPr>
            <p:ph type="subTitle" idx="1"/>
          </p:nvPr>
        </p:nvSpPr>
        <p:spPr>
          <a:xfrm>
            <a:off x="598100" y="3638450"/>
            <a:ext cx="8222100" cy="775500"/>
          </a:xfrm>
          <a:prstGeom prst="rect">
            <a:avLst/>
          </a:prstGeom>
        </p:spPr>
        <p:txBody>
          <a:bodyPr spcFirstLastPara="1" wrap="square" lIns="91425" tIns="91425" rIns="91425" bIns="91425" anchor="t" anchorCtr="0">
            <a:normAutofit fontScale="62500" lnSpcReduction="20000"/>
          </a:bodyPr>
          <a:lstStyle/>
          <a:p>
            <a:pPr marL="0" lvl="0" indent="0" algn="l" rtl="0">
              <a:lnSpc>
                <a:spcPct val="115000"/>
              </a:lnSpc>
              <a:spcBef>
                <a:spcPts val="0"/>
              </a:spcBef>
              <a:spcAft>
                <a:spcPts val="0"/>
              </a:spcAft>
              <a:buNone/>
            </a:pPr>
            <a:r>
              <a:rPr lang="en">
                <a:latin typeface="Times New Roman"/>
                <a:ea typeface="Times New Roman"/>
                <a:cs typeface="Times New Roman"/>
                <a:sym typeface="Times New Roman"/>
              </a:rPr>
              <a:t>Garvit Dhawan (2020CS50425)</a:t>
            </a:r>
            <a:endParaRPr>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a:latin typeface="Times New Roman"/>
                <a:ea typeface="Times New Roman"/>
                <a:cs typeface="Times New Roman"/>
                <a:sym typeface="Times New Roman"/>
              </a:rPr>
              <a:t>Pratik Nimbalkar (2020CS10607)</a:t>
            </a:r>
            <a:endParaRPr>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a:latin typeface="Times New Roman"/>
                <a:ea typeface="Times New Roman"/>
                <a:cs typeface="Times New Roman"/>
                <a:sym typeface="Times New Roman"/>
              </a:rPr>
              <a:t>Nikhil Unavekar (2020CS10363)</a:t>
            </a:r>
            <a:endParaRPr>
              <a:latin typeface="Times New Roman"/>
              <a:ea typeface="Times New Roman"/>
              <a:cs typeface="Times New Roman"/>
              <a:sym typeface="Times New Roman"/>
            </a:endParaRPr>
          </a:p>
        </p:txBody>
      </p:sp>
      <p:sp>
        <p:nvSpPr>
          <p:cNvPr id="87" name="Google Shape;87;p13"/>
          <p:cNvSpPr txBox="1"/>
          <p:nvPr/>
        </p:nvSpPr>
        <p:spPr>
          <a:xfrm>
            <a:off x="701525" y="318325"/>
            <a:ext cx="3142500" cy="77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lt1"/>
                </a:solidFill>
                <a:latin typeface="Times New Roman"/>
                <a:ea typeface="Times New Roman"/>
                <a:cs typeface="Times New Roman"/>
                <a:sym typeface="Times New Roman"/>
              </a:rPr>
              <a:t>COL865 Project</a:t>
            </a:r>
            <a:endParaRPr sz="2000" dirty="0">
              <a:solidFill>
                <a:schemeClr val="lt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 name="Google Shape;92;p14">
            <a:extLst>
              <a:ext uri="{FF2B5EF4-FFF2-40B4-BE49-F238E27FC236}">
                <a16:creationId xmlns:a16="http://schemas.microsoft.com/office/drawing/2014/main" id="{561AB3BC-5AC9-E5DA-8CC4-9E7C79E9C3E2}"/>
              </a:ext>
            </a:extLst>
          </p:cNvPr>
          <p:cNvSpPr txBox="1">
            <a:spLocks/>
          </p:cNvSpPr>
          <p:nvPr/>
        </p:nvSpPr>
        <p:spPr>
          <a:xfrm>
            <a:off x="1969152" y="1963950"/>
            <a:ext cx="5205696" cy="60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buSzPts val="990"/>
            </a:pPr>
            <a:r>
              <a:rPr lang="en-IN" dirty="0">
                <a:latin typeface="Times New Roman"/>
                <a:ea typeface="Times New Roman"/>
                <a:cs typeface="Times New Roman"/>
                <a:sym typeface="Times New Roman"/>
              </a:rPr>
              <a:t>Spatial Temporal Distribution</a:t>
            </a:r>
          </a:p>
        </p:txBody>
      </p:sp>
    </p:spTree>
    <p:extLst>
      <p:ext uri="{BB962C8B-B14F-4D97-AF65-F5344CB8AC3E}">
        <p14:creationId xmlns:p14="http://schemas.microsoft.com/office/powerpoint/2010/main" val="36917183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3" name="TextBox 2">
            <a:extLst>
              <a:ext uri="{FF2B5EF4-FFF2-40B4-BE49-F238E27FC236}">
                <a16:creationId xmlns:a16="http://schemas.microsoft.com/office/drawing/2014/main" id="{433C2954-F0AC-CFFE-6AE0-F57552E34727}"/>
              </a:ext>
            </a:extLst>
          </p:cNvPr>
          <p:cNvSpPr txBox="1"/>
          <p:nvPr/>
        </p:nvSpPr>
        <p:spPr>
          <a:xfrm>
            <a:off x="213344" y="4357314"/>
            <a:ext cx="8717312" cy="553998"/>
          </a:xfrm>
          <a:prstGeom prst="rect">
            <a:avLst/>
          </a:prstGeom>
          <a:noFill/>
        </p:spPr>
        <p:txBody>
          <a:bodyPr wrap="square" rtlCol="0">
            <a:spAutoFit/>
          </a:bodyPr>
          <a:lstStyle/>
          <a:p>
            <a:pPr marL="285750" indent="-285750" rtl="0">
              <a:spcBef>
                <a:spcPts val="0"/>
              </a:spcBef>
              <a:spcAft>
                <a:spcPts val="0"/>
              </a:spcAft>
              <a:buFont typeface="Wingdings" panose="05000000000000000000" pitchFamily="2" charset="2"/>
              <a:buChar char="Ø"/>
            </a:pPr>
            <a:r>
              <a:rPr lang="en-US" sz="1500" dirty="0">
                <a:latin typeface="Times New Roman" panose="02020603050405020304" pitchFamily="18" charset="0"/>
                <a:cs typeface="Times New Roman" panose="02020603050405020304" pitchFamily="18" charset="0"/>
              </a:rPr>
              <a:t>Generated </a:t>
            </a:r>
            <a:r>
              <a:rPr lang="en-US" sz="1500" b="1" dirty="0" err="1">
                <a:latin typeface="Times New Roman" panose="02020603050405020304" pitchFamily="18" charset="0"/>
                <a:cs typeface="Times New Roman" panose="02020603050405020304" pitchFamily="18" charset="0"/>
              </a:rPr>
              <a:t>HeatMaps</a:t>
            </a:r>
            <a:r>
              <a:rPr lang="en-US" sz="1500" dirty="0">
                <a:latin typeface="Times New Roman" panose="02020603050405020304" pitchFamily="18" charset="0"/>
                <a:cs typeface="Times New Roman" panose="02020603050405020304" pitchFamily="18" charset="0"/>
              </a:rPr>
              <a:t> of hotel counts over the years across India using </a:t>
            </a:r>
            <a:r>
              <a:rPr lang="en-US" sz="1500" b="1" dirty="0">
                <a:latin typeface="Times New Roman" panose="02020603050405020304" pitchFamily="18" charset="0"/>
                <a:cs typeface="Times New Roman" panose="02020603050405020304" pitchFamily="18" charset="0"/>
              </a:rPr>
              <a:t>folium</a:t>
            </a:r>
            <a:r>
              <a:rPr lang="en-US" sz="1500" dirty="0">
                <a:latin typeface="Times New Roman" panose="02020603050405020304" pitchFamily="18" charset="0"/>
                <a:cs typeface="Times New Roman" panose="02020603050405020304" pitchFamily="18" charset="0"/>
              </a:rPr>
              <a:t> python library.</a:t>
            </a:r>
            <a:br>
              <a:rPr lang="en-US" sz="1500" dirty="0">
                <a:latin typeface="Times New Roman" panose="02020603050405020304" pitchFamily="18" charset="0"/>
                <a:cs typeface="Times New Roman" panose="02020603050405020304" pitchFamily="18" charset="0"/>
              </a:rPr>
            </a:br>
            <a:endParaRPr lang="en-IN" sz="1500" dirty="0">
              <a:latin typeface="Times New Roman" panose="02020603050405020304" pitchFamily="18" charset="0"/>
              <a:cs typeface="Times New Roman" panose="02020603050405020304" pitchFamily="18" charset="0"/>
            </a:endParaRPr>
          </a:p>
        </p:txBody>
      </p:sp>
      <p:pic>
        <p:nvPicPr>
          <p:cNvPr id="7170" name="Picture 2">
            <a:extLst>
              <a:ext uri="{FF2B5EF4-FFF2-40B4-BE49-F238E27FC236}">
                <a16:creationId xmlns:a16="http://schemas.microsoft.com/office/drawing/2014/main" id="{7093BFB0-EBC8-AB9E-8106-833F3E1C6A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144" y="232188"/>
            <a:ext cx="1885542" cy="164100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884BCFF1-8A58-C6FD-71FD-96838F10DF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0447" y="232188"/>
            <a:ext cx="1824683" cy="161512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1B2B680E-E93B-1DE8-8D1B-D89A29AF90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6372" y="232188"/>
            <a:ext cx="1885542" cy="164100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8F488D82-C4A9-8B04-94E2-9790AF8F23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3157" y="232188"/>
            <a:ext cx="1885543" cy="1641000"/>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a:extLst>
              <a:ext uri="{FF2B5EF4-FFF2-40B4-BE49-F238E27FC236}">
                <a16:creationId xmlns:a16="http://schemas.microsoft.com/office/drawing/2014/main" id="{C8A7A91E-18B3-768E-3158-728CE824CD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144" y="2341941"/>
            <a:ext cx="1814298" cy="1598738"/>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a:extLst>
              <a:ext uri="{FF2B5EF4-FFF2-40B4-BE49-F238E27FC236}">
                <a16:creationId xmlns:a16="http://schemas.microsoft.com/office/drawing/2014/main" id="{C5B68031-06A6-94B1-496D-00456FBAB2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61614" y="2332351"/>
            <a:ext cx="1885542" cy="1617917"/>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id="{295FC1E8-B836-A685-6FB4-A4A0B1E5488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15328" y="2332351"/>
            <a:ext cx="1944158" cy="1641001"/>
          </a:xfrm>
          <a:prstGeom prst="rect">
            <a:avLst/>
          </a:prstGeom>
          <a:noFill/>
          <a:extLst>
            <a:ext uri="{909E8E84-426E-40DD-AFC4-6F175D3DCCD1}">
              <a14:hiddenFill xmlns:a14="http://schemas.microsoft.com/office/drawing/2010/main">
                <a:solidFill>
                  <a:srgbClr val="FFFFFF"/>
                </a:solidFill>
              </a14:hiddenFill>
            </a:ext>
          </a:extLst>
        </p:spPr>
      </p:pic>
      <p:pic>
        <p:nvPicPr>
          <p:cNvPr id="7184" name="Picture 16">
            <a:extLst>
              <a:ext uri="{FF2B5EF4-FFF2-40B4-BE49-F238E27FC236}">
                <a16:creationId xmlns:a16="http://schemas.microsoft.com/office/drawing/2014/main" id="{1F3A35A5-9528-D299-0BB8-AFEC082BCFA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83849" y="2326779"/>
            <a:ext cx="1944158" cy="1613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F5B3E79-2D07-5360-3779-F1E63B7170B3}"/>
              </a:ext>
            </a:extLst>
          </p:cNvPr>
          <p:cNvSpPr txBox="1"/>
          <p:nvPr/>
        </p:nvSpPr>
        <p:spPr>
          <a:xfrm>
            <a:off x="379144" y="1873188"/>
            <a:ext cx="8619556" cy="307777"/>
          </a:xfrm>
          <a:prstGeom prst="rect">
            <a:avLst/>
          </a:prstGeom>
          <a:noFill/>
        </p:spPr>
        <p:txBody>
          <a:bodyPr wrap="square" rtlCol="0">
            <a:spAutoFit/>
          </a:bodyPr>
          <a:lstStyle/>
          <a:p>
            <a:r>
              <a:rPr lang="en-IN" dirty="0"/>
              <a:t>           2016 		2017		      2018			2019</a:t>
            </a:r>
          </a:p>
        </p:txBody>
      </p:sp>
      <p:sp>
        <p:nvSpPr>
          <p:cNvPr id="7" name="TextBox 6">
            <a:extLst>
              <a:ext uri="{FF2B5EF4-FFF2-40B4-BE49-F238E27FC236}">
                <a16:creationId xmlns:a16="http://schemas.microsoft.com/office/drawing/2014/main" id="{41C4D062-E91E-AEC3-7B42-161248B0C730}"/>
              </a:ext>
            </a:extLst>
          </p:cNvPr>
          <p:cNvSpPr txBox="1"/>
          <p:nvPr/>
        </p:nvSpPr>
        <p:spPr>
          <a:xfrm>
            <a:off x="262222" y="4008070"/>
            <a:ext cx="8619556" cy="307777"/>
          </a:xfrm>
          <a:prstGeom prst="rect">
            <a:avLst/>
          </a:prstGeom>
          <a:noFill/>
        </p:spPr>
        <p:txBody>
          <a:bodyPr wrap="square" rtlCol="0">
            <a:spAutoFit/>
          </a:bodyPr>
          <a:lstStyle/>
          <a:p>
            <a:r>
              <a:rPr lang="en-IN" dirty="0"/>
              <a:t>           2020 		2021		      2022			2023</a:t>
            </a:r>
          </a:p>
        </p:txBody>
      </p:sp>
    </p:spTree>
    <p:extLst>
      <p:ext uri="{BB962C8B-B14F-4D97-AF65-F5344CB8AC3E}">
        <p14:creationId xmlns:p14="http://schemas.microsoft.com/office/powerpoint/2010/main" val="3624963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311700" y="22402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dirty="0">
                <a:latin typeface="Times New Roman"/>
                <a:ea typeface="Times New Roman"/>
                <a:cs typeface="Times New Roman"/>
                <a:sym typeface="Times New Roman"/>
              </a:rPr>
              <a:t>Observations of the HeatMaps</a:t>
            </a:r>
            <a:endParaRPr dirty="0">
              <a:latin typeface="Times New Roman"/>
              <a:ea typeface="Times New Roman"/>
              <a:cs typeface="Times New Roman"/>
              <a:sym typeface="Times New Roman"/>
            </a:endParaRPr>
          </a:p>
        </p:txBody>
      </p:sp>
      <p:sp>
        <p:nvSpPr>
          <p:cNvPr id="93" name="Google Shape;93;p14"/>
          <p:cNvSpPr txBox="1">
            <a:spLocks noGrp="1"/>
          </p:cNvSpPr>
          <p:nvPr>
            <p:ph type="body" idx="1"/>
          </p:nvPr>
        </p:nvSpPr>
        <p:spPr>
          <a:xfrm>
            <a:off x="311700" y="734398"/>
            <a:ext cx="8677953" cy="3674703"/>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IN" sz="1500" dirty="0">
                <a:latin typeface="Times New Roman" panose="02020603050405020304" pitchFamily="18" charset="0"/>
                <a:cs typeface="Times New Roman" panose="02020603050405020304" pitchFamily="18" charset="0"/>
              </a:rPr>
              <a:t>Hotspots and distributions of hotels all over India are highlighted through these hotspots.</a:t>
            </a:r>
          </a:p>
          <a:p>
            <a:pPr marL="457200" lvl="0" indent="-342900" algn="l" rtl="0">
              <a:spcBef>
                <a:spcPts val="0"/>
              </a:spcBef>
              <a:spcAft>
                <a:spcPts val="0"/>
              </a:spcAft>
              <a:buSzPts val="1800"/>
              <a:buChar char="●"/>
            </a:pPr>
            <a:r>
              <a:rPr lang="en-IN" sz="1500" dirty="0">
                <a:latin typeface="Times New Roman" panose="02020603050405020304" pitchFamily="18" charset="0"/>
                <a:cs typeface="Times New Roman" panose="02020603050405020304" pitchFamily="18" charset="0"/>
              </a:rPr>
              <a:t>Some Key Observations:</a:t>
            </a:r>
          </a:p>
          <a:p>
            <a:pPr lvl="1">
              <a:buSzPts val="1800"/>
              <a:buFont typeface="Wingdings" panose="05000000000000000000" pitchFamily="2" charset="2"/>
              <a:buChar char="Ø"/>
            </a:pPr>
            <a:r>
              <a:rPr lang="en-IN" sz="1500" dirty="0">
                <a:latin typeface="Times New Roman" panose="02020603050405020304" pitchFamily="18" charset="0"/>
                <a:cs typeface="Times New Roman" panose="02020603050405020304" pitchFamily="18" charset="0"/>
              </a:rPr>
              <a:t>Himachal Pradesh and Punjab  - overall decrease in density </a:t>
            </a:r>
          </a:p>
          <a:p>
            <a:pPr lvl="1">
              <a:buSzPts val="1800"/>
              <a:buFont typeface="Wingdings" panose="05000000000000000000" pitchFamily="2" charset="2"/>
              <a:buChar char="Ø"/>
            </a:pPr>
            <a:r>
              <a:rPr lang="en-IN" sz="1500" dirty="0">
                <a:latin typeface="Times New Roman" panose="02020603050405020304" pitchFamily="18" charset="0"/>
                <a:cs typeface="Times New Roman" panose="02020603050405020304" pitchFamily="18" charset="0"/>
              </a:rPr>
              <a:t>Chhattisgarh – constantly low count after 2018</a:t>
            </a:r>
          </a:p>
          <a:p>
            <a:pPr lvl="1">
              <a:buSzPts val="1800"/>
              <a:buFont typeface="Wingdings" panose="05000000000000000000" pitchFamily="2" charset="2"/>
              <a:buChar char="Ø"/>
            </a:pPr>
            <a:r>
              <a:rPr lang="en-IN" sz="1500" dirty="0">
                <a:latin typeface="Times New Roman" panose="02020603050405020304" pitchFamily="18" charset="0"/>
                <a:cs typeface="Times New Roman" panose="02020603050405020304" pitchFamily="18" charset="0"/>
              </a:rPr>
              <a:t>Kerala - Overall high count, decrease after covid</a:t>
            </a:r>
          </a:p>
          <a:p>
            <a:pPr lvl="1">
              <a:buSzPts val="1800"/>
              <a:buFont typeface="Wingdings" panose="05000000000000000000" pitchFamily="2" charset="2"/>
              <a:buChar char="Ø"/>
            </a:pPr>
            <a:r>
              <a:rPr lang="en-IN" sz="1500" dirty="0">
                <a:latin typeface="Times New Roman" panose="02020603050405020304" pitchFamily="18" charset="0"/>
                <a:cs typeface="Times New Roman" panose="02020603050405020304" pitchFamily="18" charset="0"/>
              </a:rPr>
              <a:t>Hotspot appeared in Jamnagar in 2018</a:t>
            </a:r>
          </a:p>
          <a:p>
            <a:pPr marL="457200" lvl="0" indent="-342900" algn="l" rtl="0">
              <a:spcBef>
                <a:spcPts val="0"/>
              </a:spcBef>
              <a:spcAft>
                <a:spcPts val="0"/>
              </a:spcAft>
              <a:buSzPts val="1800"/>
              <a:buChar char="●"/>
            </a:pPr>
            <a:endParaRPr sz="1500" dirty="0">
              <a:latin typeface="Times New Roman" panose="02020603050405020304" pitchFamily="18"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064D91BA-44F2-FD8D-3352-2D92AA6E5E1D}"/>
              </a:ext>
            </a:extLst>
          </p:cNvPr>
          <p:cNvGraphicFramePr>
            <a:graphicFrameLocks noGrp="1"/>
          </p:cNvGraphicFramePr>
          <p:nvPr>
            <p:extLst>
              <p:ext uri="{D42A27DB-BD31-4B8C-83A1-F6EECF244321}">
                <p14:modId xmlns:p14="http://schemas.microsoft.com/office/powerpoint/2010/main" val="3066033301"/>
              </p:ext>
            </p:extLst>
          </p:nvPr>
        </p:nvGraphicFramePr>
        <p:xfrm>
          <a:off x="529719" y="2433974"/>
          <a:ext cx="6584003" cy="2431261"/>
        </p:xfrm>
        <a:graphic>
          <a:graphicData uri="http://schemas.openxmlformats.org/drawingml/2006/table">
            <a:tbl>
              <a:tblPr firstRow="1" bandRow="1">
                <a:tableStyleId>{5C22544A-7EE6-4342-B048-85BDC9FD1C3A}</a:tableStyleId>
              </a:tblPr>
              <a:tblGrid>
                <a:gridCol w="1520077">
                  <a:extLst>
                    <a:ext uri="{9D8B030D-6E8A-4147-A177-3AD203B41FA5}">
                      <a16:colId xmlns:a16="http://schemas.microsoft.com/office/drawing/2014/main" val="1887653147"/>
                    </a:ext>
                  </a:extLst>
                </a:gridCol>
                <a:gridCol w="1863526">
                  <a:extLst>
                    <a:ext uri="{9D8B030D-6E8A-4147-A177-3AD203B41FA5}">
                      <a16:colId xmlns:a16="http://schemas.microsoft.com/office/drawing/2014/main" val="1735009945"/>
                    </a:ext>
                  </a:extLst>
                </a:gridCol>
                <a:gridCol w="1418095">
                  <a:extLst>
                    <a:ext uri="{9D8B030D-6E8A-4147-A177-3AD203B41FA5}">
                      <a16:colId xmlns:a16="http://schemas.microsoft.com/office/drawing/2014/main" val="1122648785"/>
                    </a:ext>
                  </a:extLst>
                </a:gridCol>
                <a:gridCol w="1782305">
                  <a:extLst>
                    <a:ext uri="{9D8B030D-6E8A-4147-A177-3AD203B41FA5}">
                      <a16:colId xmlns:a16="http://schemas.microsoft.com/office/drawing/2014/main" val="3782768686"/>
                    </a:ext>
                  </a:extLst>
                </a:gridCol>
              </a:tblGrid>
              <a:tr h="450480">
                <a:tc>
                  <a:txBody>
                    <a:bodyPr/>
                    <a:lstStyle/>
                    <a:p>
                      <a:r>
                        <a:rPr lang="en-IN" dirty="0"/>
                        <a:t>Region</a:t>
                      </a:r>
                    </a:p>
                  </a:txBody>
                  <a:tcPr/>
                </a:tc>
                <a:tc>
                  <a:txBody>
                    <a:bodyPr/>
                    <a:lstStyle/>
                    <a:p>
                      <a:r>
                        <a:rPr lang="en-IN" dirty="0"/>
                        <a:t>Pre-Covid</a:t>
                      </a:r>
                    </a:p>
                  </a:txBody>
                  <a:tcPr/>
                </a:tc>
                <a:tc>
                  <a:txBody>
                    <a:bodyPr/>
                    <a:lstStyle/>
                    <a:p>
                      <a:r>
                        <a:rPr lang="en-IN" dirty="0"/>
                        <a:t>During Covid</a:t>
                      </a:r>
                    </a:p>
                  </a:txBody>
                  <a:tcPr/>
                </a:tc>
                <a:tc>
                  <a:txBody>
                    <a:bodyPr/>
                    <a:lstStyle/>
                    <a:p>
                      <a:r>
                        <a:rPr lang="en-IN" dirty="0"/>
                        <a:t>Post-Covid</a:t>
                      </a:r>
                    </a:p>
                  </a:txBody>
                  <a:tcPr/>
                </a:tc>
                <a:extLst>
                  <a:ext uri="{0D108BD9-81ED-4DB2-BD59-A6C34878D82A}">
                    <a16:rowId xmlns:a16="http://schemas.microsoft.com/office/drawing/2014/main" val="3833470716"/>
                  </a:ext>
                </a:extLst>
              </a:tr>
              <a:tr h="264988">
                <a:tc>
                  <a:txBody>
                    <a:bodyPr/>
                    <a:lstStyle/>
                    <a:p>
                      <a:r>
                        <a:rPr lang="en-IN" dirty="0"/>
                        <a:t>Ahmedabad</a:t>
                      </a:r>
                    </a:p>
                  </a:txBody>
                  <a:tcPr/>
                </a:tc>
                <a:tc>
                  <a:txBody>
                    <a:bodyPr/>
                    <a:lstStyle/>
                    <a:p>
                      <a:r>
                        <a:rPr lang="en-IN" dirty="0"/>
                        <a:t>Increase</a:t>
                      </a:r>
                    </a:p>
                  </a:txBody>
                  <a:tcPr/>
                </a:tc>
                <a:tc>
                  <a:txBody>
                    <a:bodyPr/>
                    <a:lstStyle/>
                    <a:p>
                      <a:r>
                        <a:rPr lang="en-IN" dirty="0"/>
                        <a:t>Decrease</a:t>
                      </a:r>
                    </a:p>
                  </a:txBody>
                  <a:tcPr/>
                </a:tc>
                <a:tc>
                  <a:txBody>
                    <a:bodyPr/>
                    <a:lstStyle/>
                    <a:p>
                      <a:r>
                        <a:rPr lang="en-IN" dirty="0"/>
                        <a:t>Increase</a:t>
                      </a:r>
                    </a:p>
                  </a:txBody>
                  <a:tcPr/>
                </a:tc>
                <a:extLst>
                  <a:ext uri="{0D108BD9-81ED-4DB2-BD59-A6C34878D82A}">
                    <a16:rowId xmlns:a16="http://schemas.microsoft.com/office/drawing/2014/main" val="92007234"/>
                  </a:ext>
                </a:extLst>
              </a:tr>
              <a:tr h="450480">
                <a:tc>
                  <a:txBody>
                    <a:bodyPr/>
                    <a:lstStyle/>
                    <a:p>
                      <a:r>
                        <a:rPr lang="en-IN" dirty="0"/>
                        <a:t>Sikkim</a:t>
                      </a:r>
                    </a:p>
                  </a:txBody>
                  <a:tcPr/>
                </a:tc>
                <a:tc>
                  <a:txBody>
                    <a:bodyPr/>
                    <a:lstStyle/>
                    <a:p>
                      <a:r>
                        <a:rPr lang="en-IN" dirty="0"/>
                        <a:t>Constant</a:t>
                      </a:r>
                    </a:p>
                  </a:txBody>
                  <a:tcPr/>
                </a:tc>
                <a:tc>
                  <a:txBody>
                    <a:bodyPr/>
                    <a:lstStyle/>
                    <a:p>
                      <a:r>
                        <a:rPr lang="en-IN" dirty="0"/>
                        <a:t>Increase</a:t>
                      </a:r>
                    </a:p>
                  </a:txBody>
                  <a:tcPr/>
                </a:tc>
                <a:tc>
                  <a:txBody>
                    <a:bodyPr/>
                    <a:lstStyle/>
                    <a:p>
                      <a:r>
                        <a:rPr lang="en-IN" dirty="0"/>
                        <a:t>Significant decrease</a:t>
                      </a:r>
                    </a:p>
                  </a:txBody>
                  <a:tcPr/>
                </a:tc>
                <a:extLst>
                  <a:ext uri="{0D108BD9-81ED-4DB2-BD59-A6C34878D82A}">
                    <a16:rowId xmlns:a16="http://schemas.microsoft.com/office/drawing/2014/main" val="1665408006"/>
                  </a:ext>
                </a:extLst>
              </a:tr>
              <a:tr h="264988">
                <a:tc>
                  <a:txBody>
                    <a:bodyPr/>
                    <a:lstStyle/>
                    <a:p>
                      <a:r>
                        <a:rPr lang="en-IN" dirty="0"/>
                        <a:t>North East</a:t>
                      </a:r>
                    </a:p>
                  </a:txBody>
                  <a:tcPr/>
                </a:tc>
                <a:tc>
                  <a:txBody>
                    <a:bodyPr/>
                    <a:lstStyle/>
                    <a:p>
                      <a:r>
                        <a:rPr lang="en-IN" dirty="0"/>
                        <a:t>Low count</a:t>
                      </a:r>
                    </a:p>
                  </a:txBody>
                  <a:tcPr/>
                </a:tc>
                <a:tc>
                  <a:txBody>
                    <a:bodyPr/>
                    <a:lstStyle/>
                    <a:p>
                      <a:r>
                        <a:rPr lang="en-IN" dirty="0"/>
                        <a:t>Increase</a:t>
                      </a:r>
                    </a:p>
                  </a:txBody>
                  <a:tcPr/>
                </a:tc>
                <a:tc>
                  <a:txBody>
                    <a:bodyPr/>
                    <a:lstStyle/>
                    <a:p>
                      <a:r>
                        <a:rPr lang="en-IN" dirty="0"/>
                        <a:t>Decrease</a:t>
                      </a:r>
                    </a:p>
                  </a:txBody>
                  <a:tcPr/>
                </a:tc>
                <a:extLst>
                  <a:ext uri="{0D108BD9-81ED-4DB2-BD59-A6C34878D82A}">
                    <a16:rowId xmlns:a16="http://schemas.microsoft.com/office/drawing/2014/main" val="803825095"/>
                  </a:ext>
                </a:extLst>
              </a:tr>
              <a:tr h="264988">
                <a:tc>
                  <a:txBody>
                    <a:bodyPr/>
                    <a:lstStyle/>
                    <a:p>
                      <a:r>
                        <a:rPr lang="en-IN" dirty="0"/>
                        <a:t>Jharkhand</a:t>
                      </a:r>
                    </a:p>
                  </a:txBody>
                  <a:tcPr/>
                </a:tc>
                <a:tc>
                  <a:txBody>
                    <a:bodyPr/>
                    <a:lstStyle/>
                    <a:p>
                      <a:r>
                        <a:rPr lang="en-IN" dirty="0"/>
                        <a:t>Increase</a:t>
                      </a:r>
                    </a:p>
                  </a:txBody>
                  <a:tcPr/>
                </a:tc>
                <a:tc>
                  <a:txBody>
                    <a:bodyPr/>
                    <a:lstStyle/>
                    <a:p>
                      <a:r>
                        <a:rPr lang="en-IN" dirty="0"/>
                        <a:t>Constant</a:t>
                      </a:r>
                    </a:p>
                  </a:txBody>
                  <a:tcPr/>
                </a:tc>
                <a:tc>
                  <a:txBody>
                    <a:bodyPr/>
                    <a:lstStyle/>
                    <a:p>
                      <a:r>
                        <a:rPr lang="en-IN" dirty="0"/>
                        <a:t>Slight Decrease</a:t>
                      </a:r>
                    </a:p>
                  </a:txBody>
                  <a:tcPr/>
                </a:tc>
                <a:extLst>
                  <a:ext uri="{0D108BD9-81ED-4DB2-BD59-A6C34878D82A}">
                    <a16:rowId xmlns:a16="http://schemas.microsoft.com/office/drawing/2014/main" val="1544226439"/>
                  </a:ext>
                </a:extLst>
              </a:tr>
              <a:tr h="311101">
                <a:tc>
                  <a:txBody>
                    <a:bodyPr/>
                    <a:lstStyle/>
                    <a:p>
                      <a:r>
                        <a:rPr lang="en-IN" dirty="0"/>
                        <a:t>Chennai</a:t>
                      </a:r>
                    </a:p>
                  </a:txBody>
                  <a:tcPr/>
                </a:tc>
                <a:tc>
                  <a:txBody>
                    <a:bodyPr/>
                    <a:lstStyle/>
                    <a:p>
                      <a:r>
                        <a:rPr lang="en-IN" dirty="0"/>
                        <a:t>Constant (moderate)</a:t>
                      </a:r>
                    </a:p>
                  </a:txBody>
                  <a:tcPr/>
                </a:tc>
                <a:tc>
                  <a:txBody>
                    <a:bodyPr/>
                    <a:lstStyle/>
                    <a:p>
                      <a:r>
                        <a:rPr lang="en-IN" dirty="0"/>
                        <a:t>Constant </a:t>
                      </a:r>
                    </a:p>
                  </a:txBody>
                  <a:tcPr/>
                </a:tc>
                <a:tc>
                  <a:txBody>
                    <a:bodyPr/>
                    <a:lstStyle/>
                    <a:p>
                      <a:r>
                        <a:rPr lang="en-IN" dirty="0"/>
                        <a:t>Decrease</a:t>
                      </a:r>
                    </a:p>
                  </a:txBody>
                  <a:tcPr/>
                </a:tc>
                <a:extLst>
                  <a:ext uri="{0D108BD9-81ED-4DB2-BD59-A6C34878D82A}">
                    <a16:rowId xmlns:a16="http://schemas.microsoft.com/office/drawing/2014/main" val="2524038886"/>
                  </a:ext>
                </a:extLst>
              </a:tr>
              <a:tr h="264988">
                <a:tc>
                  <a:txBody>
                    <a:bodyPr/>
                    <a:lstStyle/>
                    <a:p>
                      <a:r>
                        <a:rPr lang="en-IN" dirty="0"/>
                        <a:t>Mumbai</a:t>
                      </a:r>
                    </a:p>
                  </a:txBody>
                  <a:tcPr/>
                </a:tc>
                <a:tc>
                  <a:txBody>
                    <a:bodyPr/>
                    <a:lstStyle/>
                    <a:p>
                      <a:r>
                        <a:rPr lang="en-IN" dirty="0"/>
                        <a:t>Increase</a:t>
                      </a:r>
                    </a:p>
                  </a:txBody>
                  <a:tcPr/>
                </a:tc>
                <a:tc>
                  <a:txBody>
                    <a:bodyPr/>
                    <a:lstStyle/>
                    <a:p>
                      <a:r>
                        <a:rPr lang="en-IN" dirty="0"/>
                        <a:t>Decrease</a:t>
                      </a:r>
                    </a:p>
                  </a:txBody>
                  <a:tcPr/>
                </a:tc>
                <a:tc>
                  <a:txBody>
                    <a:bodyPr/>
                    <a:lstStyle/>
                    <a:p>
                      <a:r>
                        <a:rPr lang="en-IN" dirty="0"/>
                        <a:t>Increase</a:t>
                      </a:r>
                    </a:p>
                  </a:txBody>
                  <a:tcPr/>
                </a:tc>
                <a:extLst>
                  <a:ext uri="{0D108BD9-81ED-4DB2-BD59-A6C34878D82A}">
                    <a16:rowId xmlns:a16="http://schemas.microsoft.com/office/drawing/2014/main" val="3394688692"/>
                  </a:ext>
                </a:extLst>
              </a:tr>
            </a:tbl>
          </a:graphicData>
        </a:graphic>
      </p:graphicFrame>
    </p:spTree>
    <p:extLst>
      <p:ext uri="{BB962C8B-B14F-4D97-AF65-F5344CB8AC3E}">
        <p14:creationId xmlns:p14="http://schemas.microsoft.com/office/powerpoint/2010/main" val="32278417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C740-F063-9CEF-B1A4-276746ABA9DD}"/>
              </a:ext>
            </a:extLst>
          </p:cNvPr>
          <p:cNvSpPr>
            <a:spLocks noGrp="1"/>
          </p:cNvSpPr>
          <p:nvPr>
            <p:ph type="title"/>
          </p:nvPr>
        </p:nvSpPr>
        <p:spPr>
          <a:xfrm>
            <a:off x="2360484" y="1963950"/>
            <a:ext cx="4423032" cy="607800"/>
          </a:xfrm>
        </p:spPr>
        <p:txBody>
          <a:bodyPr>
            <a:normAutofit fontScale="90000"/>
          </a:bodyPr>
          <a:lstStyle/>
          <a:p>
            <a:r>
              <a:rPr lang="en-IN" dirty="0"/>
              <a:t>MakeMyTrip Data Analysis</a:t>
            </a:r>
          </a:p>
        </p:txBody>
      </p:sp>
    </p:spTree>
    <p:extLst>
      <p:ext uri="{BB962C8B-B14F-4D97-AF65-F5344CB8AC3E}">
        <p14:creationId xmlns:p14="http://schemas.microsoft.com/office/powerpoint/2010/main" val="3524003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dirty="0">
                <a:latin typeface="Times New Roman"/>
                <a:ea typeface="Times New Roman"/>
                <a:cs typeface="Times New Roman"/>
                <a:sym typeface="Times New Roman"/>
              </a:rPr>
              <a:t>Need  </a:t>
            </a:r>
            <a:endParaRPr dirty="0">
              <a:latin typeface="Times New Roman"/>
              <a:ea typeface="Times New Roman"/>
              <a:cs typeface="Times New Roman"/>
              <a:sym typeface="Times New Roman"/>
            </a:endParaRPr>
          </a:p>
        </p:txBody>
      </p:sp>
      <p:sp>
        <p:nvSpPr>
          <p:cNvPr id="99" name="Google Shape;99;p15"/>
          <p:cNvSpPr txBox="1">
            <a:spLocks noGrp="1"/>
          </p:cNvSpPr>
          <p:nvPr>
            <p:ph type="body" idx="1"/>
          </p:nvPr>
        </p:nvSpPr>
        <p:spPr>
          <a:xfrm>
            <a:off x="3752355" y="1197155"/>
            <a:ext cx="5079945" cy="3339000"/>
          </a:xfrm>
          <a:prstGeom prst="rect">
            <a:avLst/>
          </a:prstGeom>
        </p:spPr>
        <p:txBody>
          <a:bodyPr spcFirstLastPara="1" wrap="square" lIns="91425" tIns="91425" rIns="91425" bIns="91425" anchor="t" anchorCtr="0">
            <a:normAutofit/>
          </a:bodyPr>
          <a:lstStyle/>
          <a:p>
            <a:pPr marL="457200" lvl="0" indent="-333057" algn="l" rtl="0">
              <a:spcBef>
                <a:spcPts val="0"/>
              </a:spcBef>
              <a:spcAft>
                <a:spcPts val="0"/>
              </a:spcAft>
              <a:buSzPts val="1645"/>
              <a:buChar char="●"/>
            </a:pPr>
            <a:r>
              <a:rPr lang="en-US" sz="1500" dirty="0">
                <a:latin typeface="Times New Roman" panose="02020603050405020304" pitchFamily="18" charset="0"/>
                <a:cs typeface="Times New Roman" panose="02020603050405020304" pitchFamily="18" charset="0"/>
              </a:rPr>
              <a:t>Govt data had very few (nearly </a:t>
            </a:r>
            <a:r>
              <a:rPr lang="en-US" sz="1500" b="1" dirty="0">
                <a:latin typeface="Times New Roman" panose="02020603050405020304" pitchFamily="18" charset="0"/>
                <a:cs typeface="Times New Roman" panose="02020603050405020304" pitchFamily="18" charset="0"/>
              </a:rPr>
              <a:t>1500</a:t>
            </a:r>
            <a:r>
              <a:rPr lang="en-US" sz="1500" dirty="0">
                <a:latin typeface="Times New Roman" panose="02020603050405020304" pitchFamily="18" charset="0"/>
                <a:cs typeface="Times New Roman" panose="02020603050405020304" pitchFamily="18" charset="0"/>
              </a:rPr>
              <a:t>) hotels as compared to real scenario (</a:t>
            </a:r>
            <a:r>
              <a:rPr lang="en-US" sz="1500" dirty="0" err="1">
                <a:latin typeface="Times New Roman" panose="02020603050405020304" pitchFamily="18" charset="0"/>
                <a:cs typeface="Times New Roman" panose="02020603050405020304" pitchFamily="18" charset="0"/>
              </a:rPr>
              <a:t>eg</a:t>
            </a:r>
            <a:r>
              <a:rPr lang="en-US" sz="1500" dirty="0">
                <a:latin typeface="Times New Roman" panose="02020603050405020304" pitchFamily="18" charset="0"/>
                <a:cs typeface="Times New Roman" panose="02020603050405020304" pitchFamily="18" charset="0"/>
              </a:rPr>
              <a:t> MakeMyTrip had around </a:t>
            </a:r>
            <a:r>
              <a:rPr lang="en-US" sz="1500" b="1" dirty="0">
                <a:latin typeface="Times New Roman" panose="02020603050405020304" pitchFamily="18" charset="0"/>
                <a:cs typeface="Times New Roman" panose="02020603050405020304" pitchFamily="18" charset="0"/>
              </a:rPr>
              <a:t>20,000</a:t>
            </a:r>
            <a:r>
              <a:rPr lang="en-US" sz="1500" dirty="0">
                <a:latin typeface="Times New Roman" panose="02020603050405020304" pitchFamily="18" charset="0"/>
                <a:cs typeface="Times New Roman" panose="02020603050405020304" pitchFamily="18" charset="0"/>
              </a:rPr>
              <a:t> hotels) since government data only has </a:t>
            </a:r>
            <a:r>
              <a:rPr lang="en-US" sz="1500" b="1" dirty="0">
                <a:latin typeface="Times New Roman" panose="02020603050405020304" pitchFamily="18" charset="0"/>
                <a:cs typeface="Times New Roman" panose="02020603050405020304" pitchFamily="18" charset="0"/>
              </a:rPr>
              <a:t>classical</a:t>
            </a:r>
            <a:r>
              <a:rPr lang="en-US" sz="1500" dirty="0">
                <a:latin typeface="Times New Roman" panose="02020603050405020304" pitchFamily="18" charset="0"/>
                <a:cs typeface="Times New Roman" panose="02020603050405020304" pitchFamily="18" charset="0"/>
              </a:rPr>
              <a:t> (approved) hotels.</a:t>
            </a:r>
          </a:p>
          <a:p>
            <a:pPr marL="457200" lvl="0" indent="-333057" algn="l" rtl="0">
              <a:spcBef>
                <a:spcPts val="0"/>
              </a:spcBef>
              <a:spcAft>
                <a:spcPts val="0"/>
              </a:spcAft>
              <a:buSzPts val="1645"/>
              <a:buChar char="●"/>
            </a:pPr>
            <a:r>
              <a:rPr lang="en-US" sz="1500" dirty="0">
                <a:latin typeface="Times New Roman" panose="02020603050405020304" pitchFamily="18" charset="0"/>
                <a:cs typeface="Times New Roman" panose="02020603050405020304" pitchFamily="18" charset="0"/>
              </a:rPr>
              <a:t>Many more cities are now covered, and </a:t>
            </a:r>
            <a:r>
              <a:rPr lang="en-US" sz="1500" b="1" dirty="0">
                <a:latin typeface="Times New Roman" panose="02020603050405020304" pitchFamily="18" charset="0"/>
                <a:cs typeface="Times New Roman" panose="02020603050405020304" pitchFamily="18" charset="0"/>
              </a:rPr>
              <a:t>new hotspots </a:t>
            </a:r>
            <a:r>
              <a:rPr lang="en-US" sz="1500" dirty="0">
                <a:latin typeface="Times New Roman" panose="02020603050405020304" pitchFamily="18" charset="0"/>
                <a:cs typeface="Times New Roman" panose="02020603050405020304" pitchFamily="18" charset="0"/>
              </a:rPr>
              <a:t>are visible.</a:t>
            </a:r>
          </a:p>
          <a:p>
            <a:pPr marL="457200" lvl="0" indent="-333057" algn="l" rtl="0">
              <a:spcBef>
                <a:spcPts val="0"/>
              </a:spcBef>
              <a:spcAft>
                <a:spcPts val="0"/>
              </a:spcAft>
              <a:buSzPts val="1645"/>
              <a:buChar char="●"/>
            </a:pPr>
            <a:r>
              <a:rPr lang="en-US" sz="1500" dirty="0">
                <a:latin typeface="Times New Roman" panose="02020603050405020304" pitchFamily="18" charset="0"/>
                <a:cs typeface="Times New Roman" panose="02020603050405020304" pitchFamily="18" charset="0"/>
              </a:rPr>
              <a:t>Though here also </a:t>
            </a:r>
            <a:r>
              <a:rPr lang="en-US" sz="1500" b="1" dirty="0">
                <a:latin typeface="Times New Roman" panose="02020603050405020304" pitchFamily="18" charset="0"/>
                <a:cs typeface="Times New Roman" panose="02020603050405020304" pitchFamily="18" charset="0"/>
              </a:rPr>
              <a:t>Kerala</a:t>
            </a:r>
            <a:r>
              <a:rPr lang="en-US" sz="1500" dirty="0">
                <a:latin typeface="Times New Roman" panose="02020603050405020304" pitchFamily="18" charset="0"/>
                <a:cs typeface="Times New Roman" panose="02020603050405020304" pitchFamily="18" charset="0"/>
              </a:rPr>
              <a:t> has lot of hotels (hotpot distribution nearly same) but we also got comparable hotspots in </a:t>
            </a:r>
            <a:r>
              <a:rPr lang="en-US" sz="1500" b="1" dirty="0">
                <a:latin typeface="Times New Roman" panose="02020603050405020304" pitchFamily="18" charset="0"/>
                <a:cs typeface="Times New Roman" panose="02020603050405020304" pitchFamily="18" charset="0"/>
              </a:rPr>
              <a:t>northern, western</a:t>
            </a:r>
            <a:r>
              <a:rPr lang="en-US" sz="1500" dirty="0">
                <a:latin typeface="Times New Roman" panose="02020603050405020304" pitchFamily="18" charset="0"/>
                <a:cs typeface="Times New Roman" panose="02020603050405020304" pitchFamily="18" charset="0"/>
              </a:rPr>
              <a:t> and </a:t>
            </a:r>
            <a:r>
              <a:rPr lang="en-US" sz="1500" b="1" dirty="0">
                <a:latin typeface="Times New Roman" panose="02020603050405020304" pitchFamily="18" charset="0"/>
                <a:cs typeface="Times New Roman" panose="02020603050405020304" pitchFamily="18" charset="0"/>
              </a:rPr>
              <a:t>southern</a:t>
            </a:r>
            <a:r>
              <a:rPr lang="en-US" sz="1500" dirty="0">
                <a:latin typeface="Times New Roman" panose="02020603050405020304" pitchFamily="18" charset="0"/>
                <a:cs typeface="Times New Roman" panose="02020603050405020304" pitchFamily="18" charset="0"/>
              </a:rPr>
              <a:t> India.</a:t>
            </a:r>
          </a:p>
          <a:p>
            <a:pPr marL="457200" lvl="0" indent="-333057" algn="l" rtl="0">
              <a:spcBef>
                <a:spcPts val="0"/>
              </a:spcBef>
              <a:spcAft>
                <a:spcPts val="0"/>
              </a:spcAft>
              <a:buSzPts val="1645"/>
              <a:buChar char="●"/>
            </a:pPr>
            <a:endParaRPr sz="1500" dirty="0">
              <a:latin typeface="Times New Roman" panose="02020603050405020304" pitchFamily="18" charset="0"/>
              <a:cs typeface="Times New Roman" panose="02020603050405020304" pitchFamily="18" charset="0"/>
            </a:endParaRPr>
          </a:p>
        </p:txBody>
      </p:sp>
      <p:pic>
        <p:nvPicPr>
          <p:cNvPr id="9218" name="Picture 2">
            <a:extLst>
              <a:ext uri="{FF2B5EF4-FFF2-40B4-BE49-F238E27FC236}">
                <a16:creationId xmlns:a16="http://schemas.microsoft.com/office/drawing/2014/main" id="{6412582A-0AFD-4B9E-5D48-8DE9DF51C1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242" r="15944"/>
          <a:stretch/>
        </p:blipFill>
        <p:spPr bwMode="auto">
          <a:xfrm>
            <a:off x="311700" y="1320017"/>
            <a:ext cx="3200400" cy="3228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98;p15">
            <a:extLst>
              <a:ext uri="{FF2B5EF4-FFF2-40B4-BE49-F238E27FC236}">
                <a16:creationId xmlns:a16="http://schemas.microsoft.com/office/drawing/2014/main" id="{D120A97E-3ADB-27D2-B2D3-662C2F444D7A}"/>
              </a:ext>
            </a:extLst>
          </p:cNvPr>
          <p:cNvSpPr txBox="1">
            <a:spLocks/>
          </p:cNvSpPr>
          <p:nvPr/>
        </p:nvSpPr>
        <p:spPr>
          <a:xfrm>
            <a:off x="714656" y="2143864"/>
            <a:ext cx="8520600" cy="60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buSzPts val="990"/>
            </a:pPr>
            <a:r>
              <a:rPr lang="en-US" sz="2700" dirty="0">
                <a:latin typeface="Times New Roman"/>
                <a:ea typeface="Times New Roman"/>
                <a:cs typeface="Times New Roman"/>
                <a:sym typeface="Times New Roman"/>
              </a:rPr>
              <a:t>Distribution of Hotels across Indian states of MMT data</a:t>
            </a:r>
          </a:p>
        </p:txBody>
      </p:sp>
    </p:spTree>
    <p:extLst>
      <p:ext uri="{BB962C8B-B14F-4D97-AF65-F5344CB8AC3E}">
        <p14:creationId xmlns:p14="http://schemas.microsoft.com/office/powerpoint/2010/main" val="2552287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9" name="Google Shape;99;p15"/>
          <p:cNvSpPr txBox="1">
            <a:spLocks noGrp="1"/>
          </p:cNvSpPr>
          <p:nvPr>
            <p:ph type="body" idx="1"/>
          </p:nvPr>
        </p:nvSpPr>
        <p:spPr>
          <a:xfrm>
            <a:off x="4471262" y="453833"/>
            <a:ext cx="4386020" cy="2314238"/>
          </a:xfrm>
          <a:prstGeom prst="rect">
            <a:avLst/>
          </a:prstGeom>
        </p:spPr>
        <p:txBody>
          <a:bodyPr spcFirstLastPara="1" wrap="square" lIns="91425" tIns="91425" rIns="91425" bIns="91425" anchor="t" anchorCtr="0">
            <a:normAutofit/>
          </a:bodyPr>
          <a:lstStyle/>
          <a:p>
            <a:pPr indent="-333057">
              <a:buSzPts val="1645"/>
            </a:pPr>
            <a:r>
              <a:rPr lang="en-US" sz="1500" dirty="0">
                <a:latin typeface="Times New Roman" panose="02020603050405020304" pitchFamily="18" charset="0"/>
                <a:cs typeface="Times New Roman" panose="02020603050405020304" pitchFamily="18" charset="0"/>
              </a:rPr>
              <a:t>Overall  number of hotels in central India is </a:t>
            </a:r>
            <a:r>
              <a:rPr lang="en-US" sz="1500" b="1" dirty="0">
                <a:latin typeface="Times New Roman" panose="02020603050405020304" pitchFamily="18" charset="0"/>
                <a:cs typeface="Times New Roman" panose="02020603050405020304" pitchFamily="18" charset="0"/>
              </a:rPr>
              <a:t>less</a:t>
            </a:r>
            <a:r>
              <a:rPr lang="en-US" sz="1500" dirty="0">
                <a:latin typeface="Times New Roman" panose="02020603050405020304" pitchFamily="18" charset="0"/>
                <a:cs typeface="Times New Roman" panose="02020603050405020304" pitchFamily="18" charset="0"/>
              </a:rPr>
              <a:t>.</a:t>
            </a:r>
          </a:p>
          <a:p>
            <a:pPr indent="-333057">
              <a:buSzPts val="1645"/>
            </a:pPr>
            <a:endParaRPr lang="en-US" sz="1500" dirty="0">
              <a:latin typeface="Times New Roman" panose="02020603050405020304" pitchFamily="18" charset="0"/>
              <a:cs typeface="Times New Roman" panose="02020603050405020304" pitchFamily="18" charset="0"/>
            </a:endParaRPr>
          </a:p>
          <a:p>
            <a:pPr marL="457200" lvl="0" indent="-333057" algn="l" rtl="0">
              <a:spcBef>
                <a:spcPts val="0"/>
              </a:spcBef>
              <a:spcAft>
                <a:spcPts val="0"/>
              </a:spcAft>
              <a:buSzPts val="1645"/>
              <a:buChar char="●"/>
            </a:pPr>
            <a:r>
              <a:rPr lang="en-US" sz="1500" dirty="0">
                <a:latin typeface="Times New Roman" panose="02020603050405020304" pitchFamily="18" charset="0"/>
                <a:cs typeface="Times New Roman" panose="02020603050405020304" pitchFamily="18" charset="0"/>
              </a:rPr>
              <a:t>Delhi dominant in north India except that </a:t>
            </a:r>
            <a:r>
              <a:rPr lang="en-US" sz="1500" b="1" dirty="0">
                <a:latin typeface="Times New Roman" panose="02020603050405020304" pitchFamily="18" charset="0"/>
                <a:cs typeface="Times New Roman" panose="02020603050405020304" pitchFamily="18" charset="0"/>
              </a:rPr>
              <a:t>3 star </a:t>
            </a:r>
            <a:r>
              <a:rPr lang="en-US" sz="1500" dirty="0">
                <a:latin typeface="Times New Roman" panose="02020603050405020304" pitchFamily="18" charset="0"/>
                <a:cs typeface="Times New Roman" panose="02020603050405020304" pitchFamily="18" charset="0"/>
              </a:rPr>
              <a:t>hotels are </a:t>
            </a:r>
            <a:r>
              <a:rPr lang="en-US" sz="1500" b="1" dirty="0">
                <a:latin typeface="Times New Roman" panose="02020603050405020304" pitchFamily="18" charset="0"/>
                <a:cs typeface="Times New Roman" panose="02020603050405020304" pitchFamily="18" charset="0"/>
              </a:rPr>
              <a:t>very high </a:t>
            </a:r>
            <a:r>
              <a:rPr lang="en-US" sz="1500" dirty="0">
                <a:latin typeface="Times New Roman" panose="02020603050405020304" pitchFamily="18" charset="0"/>
                <a:cs typeface="Times New Roman" panose="02020603050405020304" pitchFamily="18" charset="0"/>
              </a:rPr>
              <a:t>(compared to govt data where 5 star were dominant).</a:t>
            </a:r>
          </a:p>
          <a:p>
            <a:pPr marL="457200" lvl="0" indent="-333057" algn="l" rtl="0">
              <a:spcBef>
                <a:spcPts val="0"/>
              </a:spcBef>
              <a:spcAft>
                <a:spcPts val="0"/>
              </a:spcAft>
              <a:buSzPts val="1645"/>
              <a:buChar char="●"/>
            </a:pPr>
            <a:r>
              <a:rPr lang="en-US" sz="1500" dirty="0">
                <a:latin typeface="Times New Roman" panose="02020603050405020304" pitchFamily="18" charset="0"/>
                <a:cs typeface="Times New Roman" panose="02020603050405020304" pitchFamily="18" charset="0"/>
              </a:rPr>
              <a:t>Uttarakhand and HP cities have good hotels since they are tourist hotspots.</a:t>
            </a:r>
          </a:p>
        </p:txBody>
      </p:sp>
      <p:pic>
        <p:nvPicPr>
          <p:cNvPr id="10242" name="Picture 2">
            <a:extLst>
              <a:ext uri="{FF2B5EF4-FFF2-40B4-BE49-F238E27FC236}">
                <a16:creationId xmlns:a16="http://schemas.microsoft.com/office/drawing/2014/main" id="{FDC77B94-4FA6-0BDD-82A6-B5A1145D15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03860"/>
            <a:ext cx="5687878" cy="2450902"/>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E39B6ED8-C4BD-9AB9-2BEB-52E5B7414A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234" y="186084"/>
            <a:ext cx="3897824" cy="2133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1812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9" name="Google Shape;99;p15"/>
          <p:cNvSpPr txBox="1">
            <a:spLocks noGrp="1"/>
          </p:cNvSpPr>
          <p:nvPr>
            <p:ph type="body" idx="1"/>
          </p:nvPr>
        </p:nvSpPr>
        <p:spPr>
          <a:xfrm>
            <a:off x="4471262" y="453833"/>
            <a:ext cx="4386020" cy="2314238"/>
          </a:xfrm>
          <a:prstGeom prst="rect">
            <a:avLst/>
          </a:prstGeom>
        </p:spPr>
        <p:txBody>
          <a:bodyPr spcFirstLastPara="1" wrap="square" lIns="91425" tIns="91425" rIns="91425" bIns="91425" anchor="t" anchorCtr="0">
            <a:normAutofit/>
          </a:bodyPr>
          <a:lstStyle/>
          <a:p>
            <a:pPr indent="-333057">
              <a:buSzPts val="1645"/>
            </a:pPr>
            <a:r>
              <a:rPr lang="en-US" sz="1500" dirty="0">
                <a:latin typeface="Times New Roman" panose="02020603050405020304" pitchFamily="18" charset="0"/>
                <a:cs typeface="Times New Roman" panose="02020603050405020304" pitchFamily="18" charset="0"/>
              </a:rPr>
              <a:t>North east hotels number is overall </a:t>
            </a:r>
            <a:r>
              <a:rPr lang="en-US" sz="1500" b="1" dirty="0">
                <a:latin typeface="Times New Roman" panose="02020603050405020304" pitchFamily="18" charset="0"/>
                <a:cs typeface="Times New Roman" panose="02020603050405020304" pitchFamily="18" charset="0"/>
              </a:rPr>
              <a:t>less</a:t>
            </a:r>
            <a:r>
              <a:rPr lang="en-US" sz="1500" dirty="0">
                <a:latin typeface="Times New Roman" panose="02020603050405020304" pitchFamily="18" charset="0"/>
                <a:cs typeface="Times New Roman" panose="02020603050405020304" pitchFamily="18" charset="0"/>
              </a:rPr>
              <a:t>; </a:t>
            </a:r>
            <a:r>
              <a:rPr lang="en-US" sz="1500" b="1" dirty="0">
                <a:latin typeface="Times New Roman" panose="02020603050405020304" pitchFamily="18" charset="0"/>
                <a:cs typeface="Times New Roman" panose="02020603050405020304" pitchFamily="18" charset="0"/>
              </a:rPr>
              <a:t>Kolkata</a:t>
            </a:r>
            <a:r>
              <a:rPr lang="en-US" sz="1500" dirty="0">
                <a:latin typeface="Times New Roman" panose="02020603050405020304" pitchFamily="18" charset="0"/>
                <a:cs typeface="Times New Roman" panose="02020603050405020304" pitchFamily="18" charset="0"/>
              </a:rPr>
              <a:t> has highest (similar to govt data).</a:t>
            </a:r>
          </a:p>
          <a:p>
            <a:pPr marL="124143" indent="0">
              <a:buSzPts val="1645"/>
              <a:buNone/>
            </a:pPr>
            <a:endParaRPr lang="en-US" sz="1500" dirty="0">
              <a:latin typeface="Times New Roman" panose="02020603050405020304" pitchFamily="18" charset="0"/>
              <a:cs typeface="Times New Roman" panose="02020603050405020304" pitchFamily="18" charset="0"/>
            </a:endParaRPr>
          </a:p>
          <a:p>
            <a:pPr indent="-333057">
              <a:buSzPts val="1645"/>
            </a:pPr>
            <a:r>
              <a:rPr lang="en-US" sz="1500" b="1" dirty="0">
                <a:latin typeface="Times New Roman" panose="02020603050405020304" pitchFamily="18" charset="0"/>
                <a:cs typeface="Times New Roman" panose="02020603050405020304" pitchFamily="18" charset="0"/>
              </a:rPr>
              <a:t>Goa</a:t>
            </a:r>
            <a:r>
              <a:rPr lang="en-US" sz="1500" dirty="0">
                <a:latin typeface="Times New Roman" panose="02020603050405020304" pitchFamily="18" charset="0"/>
                <a:cs typeface="Times New Roman" panose="02020603050405020304" pitchFamily="18" charset="0"/>
              </a:rPr>
              <a:t> has </a:t>
            </a:r>
            <a:r>
              <a:rPr lang="en-US" sz="1500" b="1" dirty="0">
                <a:latin typeface="Times New Roman" panose="02020603050405020304" pitchFamily="18" charset="0"/>
                <a:cs typeface="Times New Roman" panose="02020603050405020304" pitchFamily="18" charset="0"/>
              </a:rPr>
              <a:t>highest</a:t>
            </a:r>
            <a:r>
              <a:rPr lang="en-US" sz="1500" dirty="0">
                <a:latin typeface="Times New Roman" panose="02020603050405020304" pitchFamily="18" charset="0"/>
                <a:cs typeface="Times New Roman" panose="02020603050405020304" pitchFamily="18" charset="0"/>
              </a:rPr>
              <a:t> number due to tourism.</a:t>
            </a:r>
          </a:p>
          <a:p>
            <a:pPr indent="-333057">
              <a:buSzPts val="1645"/>
            </a:pPr>
            <a:r>
              <a:rPr lang="en-US" sz="1500" dirty="0">
                <a:latin typeface="Times New Roman" panose="02020603050405020304" pitchFamily="18" charset="0"/>
                <a:cs typeface="Times New Roman" panose="02020603050405020304" pitchFamily="18" charset="0"/>
              </a:rPr>
              <a:t>Western Maharashtra and Rajasthan also has a  high count due to work client and tourists guests.</a:t>
            </a:r>
          </a:p>
          <a:p>
            <a:pPr indent="-333057">
              <a:buSzPts val="1645"/>
            </a:pPr>
            <a:r>
              <a:rPr lang="en-US" sz="1500" b="1" dirty="0">
                <a:latin typeface="Times New Roman" panose="02020603050405020304" pitchFamily="18" charset="0"/>
                <a:cs typeface="Times New Roman" panose="02020603050405020304" pitchFamily="18" charset="0"/>
              </a:rPr>
              <a:t>Overall high </a:t>
            </a:r>
            <a:r>
              <a:rPr lang="en-US" sz="1500" dirty="0">
                <a:latin typeface="Times New Roman" panose="02020603050405020304" pitchFamily="18" charset="0"/>
                <a:cs typeface="Times New Roman" panose="02020603050405020304" pitchFamily="18" charset="0"/>
              </a:rPr>
              <a:t>number of hotels in west India</a:t>
            </a:r>
          </a:p>
          <a:p>
            <a:pPr indent="-333057">
              <a:buSzPts val="1645"/>
            </a:pPr>
            <a:endParaRPr lang="en-US" sz="1500" dirty="0">
              <a:latin typeface="Times New Roman" panose="02020603050405020304" pitchFamily="18" charset="0"/>
              <a:cs typeface="Times New Roman" panose="02020603050405020304" pitchFamily="18" charset="0"/>
            </a:endParaRPr>
          </a:p>
        </p:txBody>
      </p:sp>
      <p:pic>
        <p:nvPicPr>
          <p:cNvPr id="11266" name="Picture 2">
            <a:extLst>
              <a:ext uri="{FF2B5EF4-FFF2-40B4-BE49-F238E27FC236}">
                <a16:creationId xmlns:a16="http://schemas.microsoft.com/office/drawing/2014/main" id="{DD87AF89-7BBE-8127-D1F7-6996DE3241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639" y="2491030"/>
            <a:ext cx="57340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A58E39D0-C2D8-C597-6F59-FBDCECDDBC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639" y="175104"/>
            <a:ext cx="3983065" cy="2315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2325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13314" name="Picture 2">
            <a:extLst>
              <a:ext uri="{FF2B5EF4-FFF2-40B4-BE49-F238E27FC236}">
                <a16:creationId xmlns:a16="http://schemas.microsoft.com/office/drawing/2014/main" id="{CE4FA5D5-5B95-E023-439F-E2DA39BFE9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38" y="519733"/>
            <a:ext cx="6579852" cy="27652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3A03E02-56C6-CB41-8A50-11DD60162565}"/>
              </a:ext>
            </a:extLst>
          </p:cNvPr>
          <p:cNvSpPr txBox="1"/>
          <p:nvPr/>
        </p:nvSpPr>
        <p:spPr>
          <a:xfrm>
            <a:off x="450261" y="3618917"/>
            <a:ext cx="5489364" cy="1169551"/>
          </a:xfrm>
          <a:prstGeom prst="rect">
            <a:avLst/>
          </a:prstGeom>
          <a:noFill/>
        </p:spPr>
        <p:txBody>
          <a:bodyPr wrap="square">
            <a:spAutoFit/>
          </a:bodyPr>
          <a:lstStyle/>
          <a:p>
            <a:pPr marL="285750" indent="-285750" rtl="0">
              <a:spcBef>
                <a:spcPts val="0"/>
              </a:spcBef>
              <a:spcAft>
                <a:spcPts val="0"/>
              </a:spcAft>
              <a:buFont typeface="Arial" panose="020B0604020202020204" pitchFamily="34" charset="0"/>
              <a:buChar char="•"/>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Here Kerala does not have the highest count (as in govt data) </a:t>
            </a:r>
            <a:endParaRPr lang="en-US" b="0" dirty="0">
              <a:effectLst/>
              <a:latin typeface="Times New Roman" panose="02020603050405020304" pitchFamily="18" charset="0"/>
              <a:cs typeface="Times New Roman" panose="02020603050405020304" pitchFamily="18" charset="0"/>
            </a:endParaRPr>
          </a:p>
          <a:p>
            <a:pPr marL="285750" indent="-285750" rtl="0">
              <a:spcBef>
                <a:spcPts val="0"/>
              </a:spcBef>
              <a:spcAft>
                <a:spcPts val="0"/>
              </a:spcAft>
              <a:buFont typeface="Arial" panose="020B0604020202020204" pitchFamily="34" charset="0"/>
              <a:buChar char="•"/>
            </a:pPr>
            <a:r>
              <a:rPr lang="en-US" sz="1400" b="1" i="0" u="none" strike="noStrike" dirty="0">
                <a:solidFill>
                  <a:srgbClr val="000000"/>
                </a:solidFill>
                <a:effectLst/>
                <a:latin typeface="Times New Roman" panose="02020603050405020304" pitchFamily="18" charset="0"/>
                <a:cs typeface="Times New Roman" panose="02020603050405020304" pitchFamily="18" charset="0"/>
              </a:rPr>
              <a:t>Bangalore</a:t>
            </a:r>
            <a:r>
              <a:rPr lang="en-US" sz="1400" b="0" i="0" u="none" strike="noStrike" dirty="0">
                <a:solidFill>
                  <a:srgbClr val="000000"/>
                </a:solidFill>
                <a:effectLst/>
                <a:latin typeface="Times New Roman" panose="02020603050405020304" pitchFamily="18" charset="0"/>
                <a:cs typeface="Times New Roman" panose="02020603050405020304" pitchFamily="18" charset="0"/>
              </a:rPr>
              <a:t> and </a:t>
            </a:r>
            <a:r>
              <a:rPr lang="en-US" sz="1400" b="1" i="0" u="none" strike="noStrike" dirty="0">
                <a:solidFill>
                  <a:srgbClr val="000000"/>
                </a:solidFill>
                <a:effectLst/>
                <a:latin typeface="Times New Roman" panose="02020603050405020304" pitchFamily="18" charset="0"/>
                <a:cs typeface="Times New Roman" panose="02020603050405020304" pitchFamily="18" charset="0"/>
              </a:rPr>
              <a:t>Chennai</a:t>
            </a:r>
            <a:r>
              <a:rPr lang="en-US" sz="1400" b="0" i="0" u="none" strike="noStrike" dirty="0">
                <a:solidFill>
                  <a:srgbClr val="000000"/>
                </a:solidFill>
                <a:effectLst/>
                <a:latin typeface="Times New Roman" panose="02020603050405020304" pitchFamily="18" charset="0"/>
                <a:cs typeface="Times New Roman" panose="02020603050405020304" pitchFamily="18" charset="0"/>
              </a:rPr>
              <a:t> have </a:t>
            </a:r>
            <a:r>
              <a:rPr lang="en-US" sz="1400" b="1" i="0" u="none" strike="noStrike" dirty="0">
                <a:solidFill>
                  <a:srgbClr val="000000"/>
                </a:solidFill>
                <a:effectLst/>
                <a:latin typeface="Times New Roman" panose="02020603050405020304" pitchFamily="18" charset="0"/>
                <a:cs typeface="Times New Roman" panose="02020603050405020304" pitchFamily="18" charset="0"/>
              </a:rPr>
              <a:t>highest</a:t>
            </a:r>
            <a:r>
              <a:rPr lang="en-US" sz="1400" b="0" i="0" u="none" strike="noStrike" dirty="0">
                <a:solidFill>
                  <a:srgbClr val="000000"/>
                </a:solidFill>
                <a:effectLst/>
                <a:latin typeface="Times New Roman" panose="02020603050405020304" pitchFamily="18" charset="0"/>
                <a:cs typeface="Times New Roman" panose="02020603050405020304" pitchFamily="18" charset="0"/>
              </a:rPr>
              <a:t> count which tells that hotels are evenly distributed in </a:t>
            </a:r>
            <a:r>
              <a:rPr lang="en-US" dirty="0">
                <a:latin typeface="Times New Roman" panose="02020603050405020304" pitchFamily="18" charset="0"/>
                <a:cs typeface="Times New Roman" panose="02020603050405020304" pitchFamily="18" charset="0"/>
              </a:rPr>
              <a:t>S</a:t>
            </a:r>
            <a:r>
              <a:rPr lang="en-US" sz="1400" b="0" i="0" u="none" strike="noStrike" dirty="0">
                <a:solidFill>
                  <a:srgbClr val="000000"/>
                </a:solidFill>
                <a:effectLst/>
                <a:latin typeface="Times New Roman" panose="02020603050405020304" pitchFamily="18" charset="0"/>
                <a:cs typeface="Times New Roman" panose="02020603050405020304" pitchFamily="18" charset="0"/>
              </a:rPr>
              <a:t>outh </a:t>
            </a:r>
            <a:r>
              <a:rPr lang="en-US" dirty="0">
                <a:latin typeface="Times New Roman" panose="02020603050405020304" pitchFamily="18" charset="0"/>
                <a:cs typeface="Times New Roman" panose="02020603050405020304" pitchFamily="18" charset="0"/>
              </a:rPr>
              <a:t>I</a:t>
            </a:r>
            <a:r>
              <a:rPr lang="en-US" sz="1400" b="0" i="0" u="none" strike="noStrike" dirty="0">
                <a:solidFill>
                  <a:srgbClr val="000000"/>
                </a:solidFill>
                <a:effectLst/>
                <a:latin typeface="Times New Roman" panose="02020603050405020304" pitchFamily="18" charset="0"/>
                <a:cs typeface="Times New Roman" panose="02020603050405020304" pitchFamily="18" charset="0"/>
              </a:rPr>
              <a:t>ndia</a:t>
            </a:r>
            <a:endParaRPr lang="en-US" b="0" dirty="0">
              <a:effectLst/>
              <a:latin typeface="Times New Roman" panose="02020603050405020304" pitchFamily="18" charset="0"/>
              <a:cs typeface="Times New Roman" panose="02020603050405020304" pitchFamily="18" charset="0"/>
            </a:endParaRPr>
          </a:p>
          <a:p>
            <a:br>
              <a:rPr lang="en-US"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62985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8;p15">
            <a:extLst>
              <a:ext uri="{FF2B5EF4-FFF2-40B4-BE49-F238E27FC236}">
                <a16:creationId xmlns:a16="http://schemas.microsoft.com/office/drawing/2014/main" id="{1D319789-9285-EF3D-726F-F5B1DB14C412}"/>
              </a:ext>
            </a:extLst>
          </p:cNvPr>
          <p:cNvSpPr txBox="1">
            <a:spLocks/>
          </p:cNvSpPr>
          <p:nvPr/>
        </p:nvSpPr>
        <p:spPr>
          <a:xfrm>
            <a:off x="1844731" y="1909706"/>
            <a:ext cx="5454537" cy="60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buSzPts val="990"/>
            </a:pPr>
            <a:r>
              <a:rPr lang="en-US" dirty="0">
                <a:latin typeface="Times New Roman"/>
                <a:ea typeface="Times New Roman"/>
                <a:cs typeface="Times New Roman"/>
                <a:sym typeface="Times New Roman"/>
              </a:rPr>
              <a:t>Text Review Analysis using NLP </a:t>
            </a:r>
          </a:p>
        </p:txBody>
      </p:sp>
    </p:spTree>
    <p:extLst>
      <p:ext uri="{BB962C8B-B14F-4D97-AF65-F5344CB8AC3E}">
        <p14:creationId xmlns:p14="http://schemas.microsoft.com/office/powerpoint/2010/main" val="213348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7"/>
          <p:cNvSpPr txBox="1">
            <a:spLocks noGrp="1"/>
          </p:cNvSpPr>
          <p:nvPr>
            <p:ph type="title"/>
          </p:nvPr>
        </p:nvSpPr>
        <p:spPr>
          <a:xfrm>
            <a:off x="311700" y="322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dirty="0">
                <a:latin typeface="Times New Roman"/>
                <a:ea typeface="Times New Roman"/>
                <a:cs typeface="Times New Roman"/>
                <a:sym typeface="Times New Roman"/>
              </a:rPr>
              <a:t>Targets Accomplished</a:t>
            </a:r>
            <a:endParaRPr dirty="0">
              <a:latin typeface="Times New Roman"/>
              <a:ea typeface="Times New Roman"/>
              <a:cs typeface="Times New Roman"/>
              <a:sym typeface="Times New Roman"/>
            </a:endParaRPr>
          </a:p>
        </p:txBody>
      </p:sp>
      <p:sp>
        <p:nvSpPr>
          <p:cNvPr id="119" name="Google Shape;119;p17"/>
          <p:cNvSpPr txBox="1">
            <a:spLocks noGrp="1"/>
          </p:cNvSpPr>
          <p:nvPr>
            <p:ph type="body" idx="1"/>
          </p:nvPr>
        </p:nvSpPr>
        <p:spPr>
          <a:xfrm>
            <a:off x="200599" y="1204850"/>
            <a:ext cx="8749671" cy="3339000"/>
          </a:xfrm>
          <a:prstGeom prst="rect">
            <a:avLst/>
          </a:prstGeom>
        </p:spPr>
        <p:txBody>
          <a:bodyPr spcFirstLastPara="1" wrap="square" lIns="91425" tIns="91425" rIns="91425" bIns="91425" anchor="t" anchorCtr="0">
            <a:normAutofit/>
          </a:bodyPr>
          <a:lstStyle/>
          <a:p>
            <a:r>
              <a:rPr lang="en-US" dirty="0">
                <a:latin typeface="Times New Roman" panose="02020603050405020304" pitchFamily="18" charset="0"/>
                <a:cs typeface="Times New Roman" panose="02020603050405020304" pitchFamily="18" charset="0"/>
              </a:rPr>
              <a:t>Analyzed government and </a:t>
            </a:r>
            <a:r>
              <a:rPr lang="en-US" dirty="0" err="1">
                <a:latin typeface="Times New Roman" panose="02020603050405020304" pitchFamily="18" charset="0"/>
                <a:cs typeface="Times New Roman" panose="02020603050405020304" pitchFamily="18" charset="0"/>
              </a:rPr>
              <a:t>makemytrip</a:t>
            </a:r>
            <a:r>
              <a:rPr lang="en-US" dirty="0">
                <a:latin typeface="Times New Roman" panose="02020603050405020304" pitchFamily="18" charset="0"/>
                <a:cs typeface="Times New Roman" panose="02020603050405020304" pitchFamily="18" charset="0"/>
              </a:rPr>
              <a:t> data to highlight the </a:t>
            </a:r>
            <a:r>
              <a:rPr lang="en-US" b="1" dirty="0">
                <a:latin typeface="Times New Roman" panose="02020603050405020304" pitchFamily="18" charset="0"/>
                <a:cs typeface="Times New Roman" panose="02020603050405020304" pitchFamily="18" charset="0"/>
              </a:rPr>
              <a:t>hotspots</a:t>
            </a:r>
            <a:r>
              <a:rPr lang="en-US" dirty="0">
                <a:latin typeface="Times New Roman" panose="02020603050405020304" pitchFamily="18" charset="0"/>
                <a:cs typeface="Times New Roman" panose="02020603050405020304" pitchFamily="18" charset="0"/>
              </a:rPr>
              <a:t> and quality of Hospitality industry in different cities of India at different times (pre and post COVID).</a:t>
            </a:r>
          </a:p>
          <a:p>
            <a:pPr marL="457200" lvl="0" indent="-342900" algn="l" rtl="0">
              <a:spcBef>
                <a:spcPts val="0"/>
              </a:spcBef>
              <a:spcAft>
                <a:spcPts val="0"/>
              </a:spcAft>
              <a:buSzPts val="1800"/>
              <a:buChar char="●"/>
            </a:pPr>
            <a:r>
              <a:rPr lang="en-US" dirty="0">
                <a:latin typeface="Times New Roman" panose="02020603050405020304" pitchFamily="18" charset="0"/>
                <a:cs typeface="Times New Roman" panose="02020603050405020304" pitchFamily="18" charset="0"/>
              </a:rPr>
              <a:t>Formed </a:t>
            </a:r>
            <a:r>
              <a:rPr lang="en-US" b="1" dirty="0" err="1">
                <a:latin typeface="Times New Roman" panose="02020603050405020304" pitchFamily="18" charset="0"/>
                <a:cs typeface="Times New Roman" panose="02020603050405020304" pitchFamily="18" charset="0"/>
              </a:rPr>
              <a:t>WordCloud</a:t>
            </a:r>
            <a:r>
              <a:rPr lang="en-US" dirty="0">
                <a:latin typeface="Times New Roman" panose="02020603050405020304" pitchFamily="18" charset="0"/>
                <a:cs typeface="Times New Roman" panose="02020603050405020304" pitchFamily="18" charset="0"/>
              </a:rPr>
              <a:t> based on hotel reviews, analyzed </a:t>
            </a:r>
            <a:r>
              <a:rPr lang="en-US" b="1" dirty="0">
                <a:latin typeface="Times New Roman" panose="02020603050405020304" pitchFamily="18" charset="0"/>
                <a:cs typeface="Times New Roman" panose="02020603050405020304" pitchFamily="18" charset="0"/>
              </a:rPr>
              <a:t>sentiment</a:t>
            </a:r>
            <a:r>
              <a:rPr lang="en-US" dirty="0">
                <a:latin typeface="Times New Roman" panose="02020603050405020304" pitchFamily="18" charset="0"/>
                <a:cs typeface="Times New Roman" panose="02020603050405020304" pitchFamily="18" charset="0"/>
              </a:rPr>
              <a:t> distribution.</a:t>
            </a:r>
          </a:p>
          <a:p>
            <a:pPr marL="457200" lvl="0" indent="-342900" algn="l" rtl="0">
              <a:spcBef>
                <a:spcPts val="0"/>
              </a:spcBef>
              <a:spcAft>
                <a:spcPts val="0"/>
              </a:spcAft>
              <a:buSzPts val="1800"/>
              <a:buChar char="●"/>
            </a:pPr>
            <a:r>
              <a:rPr lang="en-US" dirty="0">
                <a:latin typeface="Times New Roman" panose="02020603050405020304" pitchFamily="18" charset="0"/>
                <a:cs typeface="Times New Roman" panose="02020603050405020304" pitchFamily="18" charset="0"/>
              </a:rPr>
              <a:t>Segregated Reviews into different groups using </a:t>
            </a:r>
            <a:r>
              <a:rPr lang="en-US" b="1" dirty="0">
                <a:latin typeface="Times New Roman" panose="02020603050405020304" pitchFamily="18" charset="0"/>
                <a:cs typeface="Times New Roman" panose="02020603050405020304" pitchFamily="18" charset="0"/>
              </a:rPr>
              <a:t>Topic Modelling</a:t>
            </a:r>
            <a:r>
              <a:rPr lang="en-US" dirty="0">
                <a:latin typeface="Times New Roman" panose="02020603050405020304" pitchFamily="18" charset="0"/>
                <a:cs typeface="Times New Roman" panose="02020603050405020304" pitchFamily="18" charset="0"/>
              </a:rPr>
              <a:t>, Implemented </a:t>
            </a:r>
            <a:r>
              <a:rPr lang="en-US" b="1" dirty="0">
                <a:latin typeface="Times New Roman" panose="02020603050405020304" pitchFamily="18" charset="0"/>
                <a:cs typeface="Times New Roman" panose="02020603050405020304" pitchFamily="18" charset="0"/>
              </a:rPr>
              <a:t>Aspect Based</a:t>
            </a:r>
            <a:r>
              <a:rPr lang="en-US" dirty="0">
                <a:latin typeface="Times New Roman" panose="02020603050405020304" pitchFamily="18" charset="0"/>
                <a:cs typeface="Times New Roman" panose="02020603050405020304" pitchFamily="18" charset="0"/>
              </a:rPr>
              <a:t> Sentiment Analysis.</a:t>
            </a:r>
          </a:p>
          <a:p>
            <a:pPr marL="457200" lvl="0" indent="-342900" algn="l" rtl="0">
              <a:spcBef>
                <a:spcPts val="0"/>
              </a:spcBef>
              <a:spcAft>
                <a:spcPts val="0"/>
              </a:spcAft>
              <a:buSzPts val="1800"/>
              <a:buChar char="●"/>
            </a:pPr>
            <a:r>
              <a:rPr lang="en-US" dirty="0">
                <a:latin typeface="Times New Roman" panose="02020603050405020304" pitchFamily="18" charset="0"/>
                <a:cs typeface="Times New Roman" panose="02020603050405020304" pitchFamily="18" charset="0"/>
              </a:rPr>
              <a:t>Derived Interpretations and Conclusions based on above analysis.</a:t>
            </a:r>
          </a:p>
          <a:p>
            <a:pPr marL="457200" lvl="0" indent="-342900" algn="l" rtl="0">
              <a:spcBef>
                <a:spcPts val="0"/>
              </a:spcBef>
              <a:spcAft>
                <a:spcPts val="0"/>
              </a:spcAft>
              <a:buSzPts val="1800"/>
              <a:buChar char="●"/>
            </a:pPr>
            <a:r>
              <a:rPr lang="en" dirty="0">
                <a:latin typeface="Times New Roman" panose="02020603050405020304" pitchFamily="18" charset="0"/>
                <a:cs typeface="Times New Roman" panose="02020603050405020304" pitchFamily="18" charset="0"/>
              </a:rPr>
              <a:t>Build a Graphical User Interface (</a:t>
            </a:r>
            <a:r>
              <a:rPr lang="en" b="1" dirty="0">
                <a:latin typeface="Times New Roman" panose="02020603050405020304" pitchFamily="18" charset="0"/>
                <a:cs typeface="Times New Roman" panose="02020603050405020304" pitchFamily="18" charset="0"/>
              </a:rPr>
              <a:t>GUI</a:t>
            </a:r>
            <a:r>
              <a:rPr lang="en" dirty="0">
                <a:latin typeface="Times New Roman" panose="02020603050405020304" pitchFamily="18" charset="0"/>
                <a:cs typeface="Times New Roman" panose="02020603050405020304" pitchFamily="18" charset="0"/>
              </a:rPr>
              <a:t>) for easy, user-friendly data visualization for further needs.</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88742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9E74A-AA85-6EF1-B49F-E3D15D45D452}"/>
              </a:ext>
            </a:extLst>
          </p:cNvPr>
          <p:cNvSpPr>
            <a:spLocks noGrp="1"/>
          </p:cNvSpPr>
          <p:nvPr>
            <p:ph type="title"/>
          </p:nvPr>
        </p:nvSpPr>
        <p:spPr>
          <a:xfrm>
            <a:off x="311700" y="349130"/>
            <a:ext cx="8520600" cy="607800"/>
          </a:xfrm>
        </p:spPr>
        <p:txBody>
          <a:bodyPr>
            <a:normAutofit fontScale="90000"/>
          </a:bodyPr>
          <a:lstStyle/>
          <a:p>
            <a:r>
              <a:rPr lang="en-IN" dirty="0">
                <a:latin typeface="Times New Roman" panose="02020603050405020304" pitchFamily="18" charset="0"/>
                <a:cs typeface="Times New Roman" panose="02020603050405020304" pitchFamily="18" charset="0"/>
              </a:rPr>
              <a:t>EDA and Distribution</a:t>
            </a:r>
          </a:p>
        </p:txBody>
      </p:sp>
      <p:sp>
        <p:nvSpPr>
          <p:cNvPr id="6" name="Text Placeholder 2">
            <a:extLst>
              <a:ext uri="{FF2B5EF4-FFF2-40B4-BE49-F238E27FC236}">
                <a16:creationId xmlns:a16="http://schemas.microsoft.com/office/drawing/2014/main" id="{1A636450-4685-1707-F4C2-9A9EB4E20D51}"/>
              </a:ext>
            </a:extLst>
          </p:cNvPr>
          <p:cNvSpPr txBox="1">
            <a:spLocks/>
          </p:cNvSpPr>
          <p:nvPr/>
        </p:nvSpPr>
        <p:spPr>
          <a:xfrm>
            <a:off x="0" y="3741737"/>
            <a:ext cx="6036590" cy="1318459"/>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r>
              <a:rPr lang="en-IN" sz="1400" b="1" dirty="0" err="1">
                <a:latin typeface="Times New Roman" panose="02020603050405020304" pitchFamily="18" charset="0"/>
                <a:cs typeface="Times New Roman" panose="02020603050405020304" pitchFamily="18" charset="0"/>
              </a:rPr>
              <a:t>WordCloud</a:t>
            </a:r>
            <a:r>
              <a:rPr lang="en-IN" sz="1400" dirty="0">
                <a:latin typeface="Times New Roman" panose="02020603050405020304" pitchFamily="18" charset="0"/>
                <a:cs typeface="Times New Roman" panose="02020603050405020304" pitchFamily="18" charset="0"/>
              </a:rPr>
              <a:t> suggests that room, service, location, breakfast, facilities are the aspects which are frequently mentioned in the reviews.</a:t>
            </a:r>
          </a:p>
          <a:p>
            <a:r>
              <a:rPr lang="en-IN" sz="1400" dirty="0">
                <a:latin typeface="Times New Roman" panose="02020603050405020304" pitchFamily="18" charset="0"/>
                <a:cs typeface="Times New Roman" panose="02020603050405020304" pitchFamily="18" charset="0"/>
              </a:rPr>
              <a:t>Aspects like swimming pool, hot water, TV, ambience, spacious are not much frequently used by customers in the reviews. </a:t>
            </a:r>
          </a:p>
          <a:p>
            <a:endParaRPr lang="en-IN" sz="1400" dirty="0">
              <a:latin typeface="Times New Roman" panose="02020603050405020304" pitchFamily="18" charset="0"/>
              <a:cs typeface="Times New Roman" panose="02020603050405020304" pitchFamily="18" charset="0"/>
            </a:endParaRPr>
          </a:p>
          <a:p>
            <a:endParaRPr lang="en-IN" sz="1400" dirty="0">
              <a:latin typeface="Times New Roman" panose="02020603050405020304" pitchFamily="18" charset="0"/>
              <a:cs typeface="Times New Roman" panose="02020603050405020304" pitchFamily="18" charset="0"/>
            </a:endParaRPr>
          </a:p>
        </p:txBody>
      </p:sp>
      <p:pic>
        <p:nvPicPr>
          <p:cNvPr id="16386" name="Picture 2">
            <a:extLst>
              <a:ext uri="{FF2B5EF4-FFF2-40B4-BE49-F238E27FC236}">
                <a16:creationId xmlns:a16="http://schemas.microsoft.com/office/drawing/2014/main" id="{DB64550A-DB2A-C5E4-0A9F-623FAB7CB2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00" y="1073165"/>
            <a:ext cx="4729638" cy="25523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028A8D5-7008-3EA4-12A7-B0EE6442FD8F}"/>
              </a:ext>
            </a:extLst>
          </p:cNvPr>
          <p:cNvPicPr>
            <a:picLocks noChangeAspect="1"/>
          </p:cNvPicPr>
          <p:nvPr/>
        </p:nvPicPr>
        <p:blipFill>
          <a:blip r:embed="rId4"/>
          <a:stretch>
            <a:fillRect/>
          </a:stretch>
        </p:blipFill>
        <p:spPr>
          <a:xfrm>
            <a:off x="5478308" y="1073165"/>
            <a:ext cx="3107800" cy="2157529"/>
          </a:xfrm>
          <a:prstGeom prst="rect">
            <a:avLst/>
          </a:prstGeom>
        </p:spPr>
      </p:pic>
      <p:sp>
        <p:nvSpPr>
          <p:cNvPr id="12" name="Text Placeholder 2">
            <a:extLst>
              <a:ext uri="{FF2B5EF4-FFF2-40B4-BE49-F238E27FC236}">
                <a16:creationId xmlns:a16="http://schemas.microsoft.com/office/drawing/2014/main" id="{8EC16F6D-EA7A-1E98-98AE-17BE9E8AF7ED}"/>
              </a:ext>
            </a:extLst>
          </p:cNvPr>
          <p:cNvSpPr txBox="1">
            <a:spLocks/>
          </p:cNvSpPr>
          <p:nvPr/>
        </p:nvSpPr>
        <p:spPr>
          <a:xfrm>
            <a:off x="5478308" y="3230694"/>
            <a:ext cx="3756053" cy="108585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r>
              <a:rPr lang="en-IN" sz="1400" dirty="0">
                <a:latin typeface="Times New Roman" panose="02020603050405020304" pitchFamily="18" charset="0"/>
                <a:cs typeface="Times New Roman" panose="02020603050405020304" pitchFamily="18" charset="0"/>
              </a:rPr>
              <a:t>Lot of &gt;=3 star rating hotels are present in the data.  </a:t>
            </a:r>
          </a:p>
          <a:p>
            <a:endParaRPr lang="en-IN" sz="1400" dirty="0">
              <a:latin typeface="Times New Roman" panose="02020603050405020304" pitchFamily="18" charset="0"/>
              <a:cs typeface="Times New Roman" panose="02020603050405020304" pitchFamily="18" charset="0"/>
            </a:endParaRPr>
          </a:p>
          <a:p>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1269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9E74A-AA85-6EF1-B49F-E3D15D45D452}"/>
              </a:ext>
            </a:extLst>
          </p:cNvPr>
          <p:cNvSpPr>
            <a:spLocks noGrp="1"/>
          </p:cNvSpPr>
          <p:nvPr>
            <p:ph type="title"/>
          </p:nvPr>
        </p:nvSpPr>
        <p:spPr>
          <a:xfrm>
            <a:off x="311700" y="363362"/>
            <a:ext cx="8520600" cy="607800"/>
          </a:xfrm>
        </p:spPr>
        <p:txBody>
          <a:bodyPr>
            <a:normAutofit fontScale="90000"/>
          </a:bodyPr>
          <a:lstStyle/>
          <a:p>
            <a:r>
              <a:rPr lang="en-IN" dirty="0">
                <a:latin typeface="Times New Roman" panose="02020603050405020304" pitchFamily="18" charset="0"/>
                <a:cs typeface="Times New Roman" panose="02020603050405020304" pitchFamily="18" charset="0"/>
              </a:rPr>
              <a:t>Sentimental Distribution and Aspect Based Analysis</a:t>
            </a:r>
          </a:p>
        </p:txBody>
      </p:sp>
      <p:pic>
        <p:nvPicPr>
          <p:cNvPr id="14338" name="Picture 2">
            <a:extLst>
              <a:ext uri="{FF2B5EF4-FFF2-40B4-BE49-F238E27FC236}">
                <a16:creationId xmlns:a16="http://schemas.microsoft.com/office/drawing/2014/main" id="{4D5E6691-0153-8DFD-DBFA-F5D93D2DDE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80" y="971162"/>
            <a:ext cx="3748091" cy="2863212"/>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52EACEE5-F71C-191F-5DB2-F270BEDBA9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1771" y="971162"/>
            <a:ext cx="4569443" cy="2895532"/>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a:extLst>
              <a:ext uri="{FF2B5EF4-FFF2-40B4-BE49-F238E27FC236}">
                <a16:creationId xmlns:a16="http://schemas.microsoft.com/office/drawing/2014/main" id="{1A636450-4685-1707-F4C2-9A9EB4E20D51}"/>
              </a:ext>
            </a:extLst>
          </p:cNvPr>
          <p:cNvSpPr txBox="1">
            <a:spLocks/>
          </p:cNvSpPr>
          <p:nvPr/>
        </p:nvSpPr>
        <p:spPr>
          <a:xfrm>
            <a:off x="0" y="3741738"/>
            <a:ext cx="8832300" cy="1085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r>
              <a:rPr lang="en-US" sz="1400" b="0" i="0" u="none" strike="noStrike" dirty="0">
                <a:solidFill>
                  <a:schemeClr val="bg2"/>
                </a:solidFill>
                <a:effectLst/>
                <a:latin typeface="Times New Roman" panose="02020603050405020304" pitchFamily="18" charset="0"/>
                <a:cs typeface="Times New Roman" panose="02020603050405020304" pitchFamily="18" charset="0"/>
              </a:rPr>
              <a:t>Point-Biserial Correlation between Discrete Rating and Sentiment: </a:t>
            </a:r>
            <a:r>
              <a:rPr lang="en-US" sz="1400" b="1" i="0" u="none" strike="noStrike" dirty="0">
                <a:solidFill>
                  <a:schemeClr val="bg2"/>
                </a:solidFill>
                <a:effectLst/>
                <a:latin typeface="Times New Roman" panose="02020603050405020304" pitchFamily="18" charset="0"/>
                <a:cs typeface="Times New Roman" panose="02020603050405020304" pitchFamily="18" charset="0"/>
              </a:rPr>
              <a:t>0.51</a:t>
            </a:r>
            <a:endParaRPr lang="en-IN" sz="1400" b="1" dirty="0">
              <a:solidFill>
                <a:schemeClr val="bg2"/>
              </a:solidFill>
              <a:latin typeface="Times New Roman" panose="02020603050405020304" pitchFamily="18" charset="0"/>
              <a:cs typeface="Times New Roman" panose="02020603050405020304" pitchFamily="18" charset="0"/>
            </a:endParaRPr>
          </a:p>
          <a:p>
            <a:r>
              <a:rPr lang="en-IN" sz="1400" dirty="0">
                <a:solidFill>
                  <a:schemeClr val="bg2"/>
                </a:solidFill>
                <a:latin typeface="Times New Roman" panose="02020603050405020304" pitchFamily="18" charset="0"/>
                <a:cs typeface="Times New Roman" panose="02020603050405020304" pitchFamily="18" charset="0"/>
              </a:rPr>
              <a:t>Most of the 5, 4 star reviews have </a:t>
            </a:r>
            <a:r>
              <a:rPr lang="en-IN" sz="1400" b="1" dirty="0">
                <a:solidFill>
                  <a:schemeClr val="bg2"/>
                </a:solidFill>
                <a:latin typeface="Times New Roman" panose="02020603050405020304" pitchFamily="18" charset="0"/>
                <a:cs typeface="Times New Roman" panose="02020603050405020304" pitchFamily="18" charset="0"/>
              </a:rPr>
              <a:t>positive</a:t>
            </a:r>
            <a:r>
              <a:rPr lang="en-IN" sz="1400" dirty="0">
                <a:solidFill>
                  <a:schemeClr val="bg2"/>
                </a:solidFill>
                <a:latin typeface="Times New Roman" panose="02020603050405020304" pitchFamily="18" charset="0"/>
                <a:cs typeface="Times New Roman" panose="02020603050405020304" pitchFamily="18" charset="0"/>
              </a:rPr>
              <a:t> sentiment while 2, 3 star have </a:t>
            </a:r>
            <a:r>
              <a:rPr lang="en-IN" sz="1400" b="1" dirty="0">
                <a:solidFill>
                  <a:schemeClr val="bg2"/>
                </a:solidFill>
                <a:latin typeface="Times New Roman" panose="02020603050405020304" pitchFamily="18" charset="0"/>
                <a:cs typeface="Times New Roman" panose="02020603050405020304" pitchFamily="18" charset="0"/>
              </a:rPr>
              <a:t>all kinds</a:t>
            </a:r>
            <a:r>
              <a:rPr lang="en-IN" sz="1400" dirty="0">
                <a:solidFill>
                  <a:schemeClr val="bg2"/>
                </a:solidFill>
                <a:latin typeface="Times New Roman" panose="02020603050405020304" pitchFamily="18" charset="0"/>
                <a:cs typeface="Times New Roman" panose="02020603050405020304" pitchFamily="18" charset="0"/>
              </a:rPr>
              <a:t> of sentiments.</a:t>
            </a:r>
          </a:p>
          <a:p>
            <a:r>
              <a:rPr lang="en-IN" sz="1400" dirty="0">
                <a:solidFill>
                  <a:schemeClr val="bg2"/>
                </a:solidFill>
                <a:latin typeface="Times New Roman" panose="02020603050405020304" pitchFamily="18" charset="0"/>
                <a:cs typeface="Times New Roman" panose="02020603050405020304" pitchFamily="18" charset="0"/>
              </a:rPr>
              <a:t>Indian people mostly focus on </a:t>
            </a:r>
            <a:r>
              <a:rPr lang="en-IN" sz="1400" b="1" dirty="0">
                <a:solidFill>
                  <a:schemeClr val="bg2"/>
                </a:solidFill>
                <a:latin typeface="Times New Roman" panose="02020603050405020304" pitchFamily="18" charset="0"/>
                <a:cs typeface="Times New Roman" panose="02020603050405020304" pitchFamily="18" charset="0"/>
              </a:rPr>
              <a:t>room, service, food aspects</a:t>
            </a:r>
            <a:r>
              <a:rPr lang="en-IN" sz="1400" dirty="0">
                <a:solidFill>
                  <a:schemeClr val="bg2"/>
                </a:solidFill>
                <a:latin typeface="Times New Roman" panose="02020603050405020304" pitchFamily="18" charset="0"/>
                <a:cs typeface="Times New Roman" panose="02020603050405020304" pitchFamily="18" charset="0"/>
              </a:rPr>
              <a:t>, while cleanliness,                                                        amenities don’t matter much.</a:t>
            </a:r>
          </a:p>
          <a:p>
            <a:endParaRPr lang="en-IN" sz="1400" dirty="0">
              <a:solidFill>
                <a:schemeClr val="bg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7416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9E74A-AA85-6EF1-B49F-E3D15D45D452}"/>
              </a:ext>
            </a:extLst>
          </p:cNvPr>
          <p:cNvSpPr>
            <a:spLocks noGrp="1"/>
          </p:cNvSpPr>
          <p:nvPr>
            <p:ph type="title"/>
          </p:nvPr>
        </p:nvSpPr>
        <p:spPr>
          <a:xfrm>
            <a:off x="311700" y="215173"/>
            <a:ext cx="8520600" cy="607800"/>
          </a:xfrm>
        </p:spPr>
        <p:txBody>
          <a:bodyPr>
            <a:normAutofit fontScale="90000"/>
          </a:bodyPr>
          <a:lstStyle/>
          <a:p>
            <a:r>
              <a:rPr lang="en-IN" dirty="0">
                <a:latin typeface="Times New Roman" panose="02020603050405020304" pitchFamily="18" charset="0"/>
                <a:cs typeface="Times New Roman" panose="02020603050405020304" pitchFamily="18" charset="0"/>
              </a:rPr>
              <a:t>Topic Modelling </a:t>
            </a:r>
          </a:p>
        </p:txBody>
      </p:sp>
      <p:sp>
        <p:nvSpPr>
          <p:cNvPr id="6" name="Text Placeholder 2">
            <a:extLst>
              <a:ext uri="{FF2B5EF4-FFF2-40B4-BE49-F238E27FC236}">
                <a16:creationId xmlns:a16="http://schemas.microsoft.com/office/drawing/2014/main" id="{1A636450-4685-1707-F4C2-9A9EB4E20D51}"/>
              </a:ext>
            </a:extLst>
          </p:cNvPr>
          <p:cNvSpPr txBox="1">
            <a:spLocks/>
          </p:cNvSpPr>
          <p:nvPr/>
        </p:nvSpPr>
        <p:spPr>
          <a:xfrm>
            <a:off x="108488" y="4051241"/>
            <a:ext cx="6635469" cy="108585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r>
              <a:rPr lang="en-IN" sz="1400" dirty="0">
                <a:latin typeface="Times New Roman" panose="02020603050405020304" pitchFamily="18" charset="0"/>
                <a:cs typeface="Times New Roman" panose="02020603050405020304" pitchFamily="18" charset="0"/>
              </a:rPr>
              <a:t>From all the reviews of our data, we found ‘</a:t>
            </a:r>
            <a:r>
              <a:rPr lang="en-IN" sz="1400" b="1" dirty="0">
                <a:latin typeface="Times New Roman" panose="02020603050405020304" pitchFamily="18" charset="0"/>
                <a:cs typeface="Times New Roman" panose="02020603050405020304" pitchFamily="18" charset="0"/>
              </a:rPr>
              <a:t>Luxury, Staff, view, Comfort, Dining</a:t>
            </a:r>
            <a:r>
              <a:rPr lang="en-IN" sz="1400" dirty="0">
                <a:latin typeface="Times New Roman" panose="02020603050405020304" pitchFamily="18" charset="0"/>
                <a:cs typeface="Times New Roman" panose="02020603050405020304" pitchFamily="18" charset="0"/>
              </a:rPr>
              <a:t>’ to be the most prominent topics. </a:t>
            </a:r>
          </a:p>
          <a:p>
            <a:endParaRPr lang="en-IN" sz="1400" dirty="0">
              <a:latin typeface="Times New Roman" panose="02020603050405020304" pitchFamily="18" charset="0"/>
              <a:cs typeface="Times New Roman" panose="02020603050405020304" pitchFamily="18" charset="0"/>
            </a:endParaRPr>
          </a:p>
          <a:p>
            <a:endParaRPr lang="en-IN" sz="1400" dirty="0">
              <a:latin typeface="Times New Roman" panose="02020603050405020304" pitchFamily="18" charset="0"/>
              <a:cs typeface="Times New Roman" panose="02020603050405020304" pitchFamily="18" charset="0"/>
            </a:endParaRPr>
          </a:p>
        </p:txBody>
      </p:sp>
      <p:pic>
        <p:nvPicPr>
          <p:cNvPr id="17410" name="Picture 2">
            <a:extLst>
              <a:ext uri="{FF2B5EF4-FFF2-40B4-BE49-F238E27FC236}">
                <a16:creationId xmlns:a16="http://schemas.microsoft.com/office/drawing/2014/main" id="{43859693-149E-5B1F-B47E-8E3E8546A8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851" y="724730"/>
            <a:ext cx="5093610" cy="325833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41B2EDC-DF1E-C966-E467-1F3457DCFBC6}"/>
              </a:ext>
            </a:extLst>
          </p:cNvPr>
          <p:cNvSpPr txBox="1"/>
          <p:nvPr/>
        </p:nvSpPr>
        <p:spPr>
          <a:xfrm>
            <a:off x="5325040" y="1092259"/>
            <a:ext cx="3687224" cy="1692771"/>
          </a:xfrm>
          <a:prstGeom prst="rect">
            <a:avLst/>
          </a:prstGeom>
          <a:noFill/>
        </p:spPr>
        <p:txBody>
          <a:bodyPr wrap="square" rtlCol="0">
            <a:spAutoFit/>
          </a:bodyPr>
          <a:lstStyle/>
          <a:p>
            <a:pPr algn="l"/>
            <a:r>
              <a:rPr lang="en-US" sz="800" b="0" i="0" dirty="0">
                <a:solidFill>
                  <a:schemeClr val="bg2"/>
                </a:solidFill>
                <a:effectLst/>
                <a:latin typeface="Times New Roman" panose="02020603050405020304" pitchFamily="18" charset="0"/>
                <a:cs typeface="Times New Roman" panose="02020603050405020304" pitchFamily="18" charset="0"/>
              </a:rPr>
              <a:t>Review 1: "The hotel was really fancy! The view from the room was amazing, especially during the sunset. The food at the hotel's dining was superb."</a:t>
            </a:r>
          </a:p>
          <a:p>
            <a:pPr algn="l"/>
            <a:r>
              <a:rPr lang="en-US" sz="800" b="0" i="0" dirty="0">
                <a:solidFill>
                  <a:schemeClr val="bg2"/>
                </a:solidFill>
                <a:effectLst/>
                <a:latin typeface="Times New Roman" panose="02020603050405020304" pitchFamily="18" charset="0"/>
                <a:cs typeface="Times New Roman" panose="02020603050405020304" pitchFamily="18" charset="0"/>
              </a:rPr>
              <a:t>Review 2: "Our stay at this hotel was fantastic! The staff was very cooperative and had a nice attitude."</a:t>
            </a:r>
          </a:p>
          <a:p>
            <a:pPr algn="l"/>
            <a:r>
              <a:rPr lang="en-US" sz="800" b="0" i="0" dirty="0">
                <a:solidFill>
                  <a:schemeClr val="bg2"/>
                </a:solidFill>
                <a:effectLst/>
                <a:latin typeface="Times New Roman" panose="02020603050405020304" pitchFamily="18" charset="0"/>
                <a:cs typeface="Times New Roman" panose="02020603050405020304" pitchFamily="18" charset="0"/>
              </a:rPr>
              <a:t>Review 3: "I had a pleasant experience at this hotel. The view from our room was stunning. The dining options were great."</a:t>
            </a:r>
          </a:p>
          <a:p>
            <a:pPr algn="l"/>
            <a:r>
              <a:rPr lang="en-US" sz="800" b="0" i="0" dirty="0">
                <a:solidFill>
                  <a:schemeClr val="bg2"/>
                </a:solidFill>
                <a:effectLst/>
                <a:latin typeface="Times New Roman" panose="02020603050405020304" pitchFamily="18" charset="0"/>
                <a:cs typeface="Times New Roman" panose="02020603050405020304" pitchFamily="18" charset="0"/>
              </a:rPr>
              <a:t>Review 4: "The hotel was comfortable and luxurious and the staff was very polite. The view from our room was spectacular, especially in the evening. The room was comfortable, and the dining options offered a range of delicious dishes."</a:t>
            </a:r>
          </a:p>
          <a:p>
            <a:pPr algn="l"/>
            <a:r>
              <a:rPr lang="en-US" sz="800" b="0" i="0" dirty="0">
                <a:solidFill>
                  <a:schemeClr val="bg2"/>
                </a:solidFill>
                <a:effectLst/>
                <a:latin typeface="Times New Roman" panose="02020603050405020304" pitchFamily="18" charset="0"/>
                <a:cs typeface="Times New Roman" panose="02020603050405020304" pitchFamily="18" charset="0"/>
              </a:rPr>
              <a:t>Review 5: "We had a great time at the hotel. The staff was helpful and the view from our room was outstanding. The dining options were delightful with a variety of tasty dishes."</a:t>
            </a:r>
          </a:p>
          <a:p>
            <a:endParaRPr lang="en-IN" sz="800" dirty="0">
              <a:solidFill>
                <a:schemeClr val="bg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7642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7"/>
          <p:cNvSpPr txBox="1">
            <a:spLocks noGrp="1"/>
          </p:cNvSpPr>
          <p:nvPr>
            <p:ph type="title"/>
          </p:nvPr>
        </p:nvSpPr>
        <p:spPr>
          <a:xfrm>
            <a:off x="311700" y="322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dirty="0">
                <a:latin typeface="Times New Roman"/>
                <a:ea typeface="Times New Roman"/>
                <a:cs typeface="Times New Roman"/>
                <a:sym typeface="Times New Roman"/>
              </a:rPr>
              <a:t>Graphical User Interface (GUI)</a:t>
            </a:r>
            <a:endParaRPr dirty="0">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DFD8B4F6-1DB3-0AFB-DF06-BC49359D27B4}"/>
              </a:ext>
            </a:extLst>
          </p:cNvPr>
          <p:cNvPicPr>
            <a:picLocks noChangeAspect="1"/>
          </p:cNvPicPr>
          <p:nvPr/>
        </p:nvPicPr>
        <p:blipFill>
          <a:blip r:embed="rId3"/>
          <a:stretch>
            <a:fillRect/>
          </a:stretch>
        </p:blipFill>
        <p:spPr>
          <a:xfrm>
            <a:off x="311700" y="1169594"/>
            <a:ext cx="5874415" cy="3363103"/>
          </a:xfrm>
          <a:prstGeom prst="rect">
            <a:avLst/>
          </a:prstGeom>
        </p:spPr>
      </p:pic>
    </p:spTree>
    <p:extLst>
      <p:ext uri="{BB962C8B-B14F-4D97-AF65-F5344CB8AC3E}">
        <p14:creationId xmlns:p14="http://schemas.microsoft.com/office/powerpoint/2010/main" val="2029052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7"/>
          <p:cNvSpPr txBox="1">
            <a:spLocks noGrp="1"/>
          </p:cNvSpPr>
          <p:nvPr>
            <p:ph type="title"/>
          </p:nvPr>
        </p:nvSpPr>
        <p:spPr>
          <a:xfrm>
            <a:off x="311700" y="322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dirty="0">
                <a:latin typeface="Times New Roman"/>
                <a:ea typeface="Times New Roman"/>
                <a:cs typeface="Times New Roman"/>
                <a:sym typeface="Times New Roman"/>
              </a:rPr>
              <a:t>Targets for CheckPoint 3</a:t>
            </a:r>
            <a:endParaRPr dirty="0">
              <a:latin typeface="Times New Roman"/>
              <a:ea typeface="Times New Roman"/>
              <a:cs typeface="Times New Roman"/>
              <a:sym typeface="Times New Roman"/>
            </a:endParaRPr>
          </a:p>
        </p:txBody>
      </p:sp>
      <p:sp>
        <p:nvSpPr>
          <p:cNvPr id="119" name="Google Shape;119;p17"/>
          <p:cNvSpPr txBox="1">
            <a:spLocks noGrp="1"/>
          </p:cNvSpPr>
          <p:nvPr>
            <p:ph type="body" idx="1"/>
          </p:nvPr>
        </p:nvSpPr>
        <p:spPr>
          <a:xfrm>
            <a:off x="200600" y="1204850"/>
            <a:ext cx="8520600" cy="3339000"/>
          </a:xfrm>
          <a:prstGeom prst="rect">
            <a:avLst/>
          </a:prstGeom>
        </p:spPr>
        <p:txBody>
          <a:bodyPr spcFirstLastPara="1" wrap="square" lIns="91425" tIns="91425" rIns="91425" bIns="91425" anchor="t" anchorCtr="0">
            <a:normAutofit/>
          </a:bodyPr>
          <a:lstStyle/>
          <a:p>
            <a:r>
              <a:rPr lang="en-US" dirty="0">
                <a:latin typeface="Times New Roman" panose="02020603050405020304" pitchFamily="18" charset="0"/>
                <a:cs typeface="Times New Roman" panose="02020603050405020304" pitchFamily="18" charset="0"/>
              </a:rPr>
              <a:t>Analyze </a:t>
            </a:r>
            <a:r>
              <a:rPr lang="en-US" b="1" dirty="0">
                <a:latin typeface="Times New Roman" panose="02020603050405020304" pitchFamily="18" charset="0"/>
                <a:cs typeface="Times New Roman" panose="02020603050405020304" pitchFamily="18" charset="0"/>
              </a:rPr>
              <a:t>Tourism data </a:t>
            </a:r>
            <a:r>
              <a:rPr lang="en-US" dirty="0">
                <a:latin typeface="Times New Roman" panose="02020603050405020304" pitchFamily="18" charset="0"/>
                <a:cs typeface="Times New Roman" panose="02020603050405020304" pitchFamily="18" charset="0"/>
              </a:rPr>
              <a:t>(like monumental visits) from Government websites for different states and perform </a:t>
            </a:r>
            <a:r>
              <a:rPr lang="en-US" b="1" dirty="0">
                <a:latin typeface="Times New Roman" panose="02020603050405020304" pitchFamily="18" charset="0"/>
                <a:cs typeface="Times New Roman" panose="02020603050405020304" pitchFamily="18" charset="0"/>
              </a:rPr>
              <a:t>correlation</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analysis</a:t>
            </a:r>
            <a:r>
              <a:rPr lang="en-US" dirty="0">
                <a:latin typeface="Times New Roman" panose="02020603050405020304" pitchFamily="18" charset="0"/>
                <a:cs typeface="Times New Roman" panose="02020603050405020304" pitchFamily="18" charset="0"/>
              </a:rPr>
              <a:t> with that of </a:t>
            </a:r>
            <a:r>
              <a:rPr lang="en-US" b="1" dirty="0">
                <a:latin typeface="Times New Roman" panose="02020603050405020304" pitchFamily="18" charset="0"/>
                <a:cs typeface="Times New Roman" panose="02020603050405020304" pitchFamily="18" charset="0"/>
              </a:rPr>
              <a:t>hotel data</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Deriving more insights from analysis done till now (if needed).</a:t>
            </a:r>
          </a:p>
          <a:p>
            <a:r>
              <a:rPr lang="en-US" dirty="0">
                <a:latin typeface="Times New Roman" panose="02020603050405020304" pitchFamily="18" charset="0"/>
                <a:cs typeface="Times New Roman" panose="02020603050405020304" pitchFamily="18" charset="0"/>
              </a:rPr>
              <a:t>Improving </a:t>
            </a:r>
            <a:r>
              <a:rPr lang="en-US" b="1" dirty="0">
                <a:latin typeface="Times New Roman" panose="02020603050405020304" pitchFamily="18" charset="0"/>
                <a:cs typeface="Times New Roman" panose="02020603050405020304" pitchFamily="18" charset="0"/>
              </a:rPr>
              <a:t>GUI</a:t>
            </a:r>
            <a:r>
              <a:rPr lang="en-US" dirty="0">
                <a:latin typeface="Times New Roman" panose="02020603050405020304" pitchFamily="18" charset="0"/>
                <a:cs typeface="Times New Roman" panose="02020603050405020304" pitchFamily="18" charset="0"/>
              </a:rPr>
              <a:t> for better user accessibility, adding more functionalities.</a:t>
            </a:r>
          </a:p>
          <a:p>
            <a:r>
              <a:rPr lang="en-US" dirty="0">
                <a:latin typeface="Times New Roman" panose="02020603050405020304" pitchFamily="18" charset="0"/>
                <a:cs typeface="Times New Roman" panose="02020603050405020304" pitchFamily="18" charset="0"/>
              </a:rPr>
              <a:t>Scrapping </a:t>
            </a:r>
            <a:r>
              <a:rPr lang="en-US" b="1" dirty="0">
                <a:latin typeface="Times New Roman" panose="02020603050405020304" pitchFamily="18" charset="0"/>
                <a:cs typeface="Times New Roman" panose="02020603050405020304" pitchFamily="18" charset="0"/>
              </a:rPr>
              <a:t>restaurants data</a:t>
            </a:r>
            <a:r>
              <a:rPr lang="en-US" dirty="0">
                <a:latin typeface="Times New Roman" panose="02020603050405020304" pitchFamily="18" charset="0"/>
                <a:cs typeface="Times New Roman" panose="02020603050405020304" pitchFamily="18" charset="0"/>
              </a:rPr>
              <a:t> and analyzing the same using statistical and NLP techniques similar to Hotel data.</a:t>
            </a:r>
          </a:p>
          <a:p>
            <a:r>
              <a:rPr lang="en-US" dirty="0">
                <a:latin typeface="Times New Roman" panose="02020603050405020304" pitchFamily="18" charset="0"/>
                <a:cs typeface="Times New Roman" panose="02020603050405020304" pitchFamily="18" charset="0"/>
              </a:rPr>
              <a:t>Formulating a GUI for user friendly access of Restaurants data. </a:t>
            </a:r>
          </a:p>
          <a:p>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94317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7"/>
          <p:cNvSpPr txBox="1">
            <a:spLocks noGrp="1"/>
          </p:cNvSpPr>
          <p:nvPr>
            <p:ph type="title"/>
          </p:nvPr>
        </p:nvSpPr>
        <p:spPr>
          <a:xfrm>
            <a:off x="311700" y="322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dirty="0">
                <a:latin typeface="Times New Roman"/>
                <a:ea typeface="Times New Roman"/>
                <a:cs typeface="Times New Roman"/>
                <a:sym typeface="Times New Roman"/>
              </a:rPr>
              <a:t>Conclusions</a:t>
            </a:r>
            <a:endParaRPr dirty="0">
              <a:latin typeface="Times New Roman"/>
              <a:ea typeface="Times New Roman"/>
              <a:cs typeface="Times New Roman"/>
              <a:sym typeface="Times New Roman"/>
            </a:endParaRPr>
          </a:p>
        </p:txBody>
      </p:sp>
      <p:sp>
        <p:nvSpPr>
          <p:cNvPr id="119" name="Google Shape;119;p17"/>
          <p:cNvSpPr txBox="1">
            <a:spLocks noGrp="1"/>
          </p:cNvSpPr>
          <p:nvPr>
            <p:ph type="body" idx="1"/>
          </p:nvPr>
        </p:nvSpPr>
        <p:spPr>
          <a:xfrm>
            <a:off x="209067" y="1010117"/>
            <a:ext cx="8520600" cy="3810884"/>
          </a:xfrm>
          <a:prstGeom prst="rect">
            <a:avLst/>
          </a:prstGeom>
        </p:spPr>
        <p:txBody>
          <a:bodyPr spcFirstLastPara="1" wrap="square" lIns="91425" tIns="91425" rIns="91425" bIns="91425" anchor="t" anchorCtr="0">
            <a:normAutofit/>
          </a:bodyPr>
          <a:lstStyle/>
          <a:p>
            <a:r>
              <a:rPr lang="en-US" sz="1700" dirty="0">
                <a:latin typeface="Times New Roman" panose="02020603050405020304" pitchFamily="18" charset="0"/>
                <a:cs typeface="Times New Roman" panose="02020603050405020304" pitchFamily="18" charset="0"/>
              </a:rPr>
              <a:t>Hospitality industry concentrated in </a:t>
            </a:r>
            <a:r>
              <a:rPr lang="en-US" sz="1700" b="1" dirty="0">
                <a:latin typeface="Times New Roman" panose="02020603050405020304" pitchFamily="18" charset="0"/>
                <a:cs typeface="Times New Roman" panose="02020603050405020304" pitchFamily="18" charset="0"/>
              </a:rPr>
              <a:t>North, West </a:t>
            </a:r>
            <a:r>
              <a:rPr lang="en-US" sz="1700" dirty="0">
                <a:latin typeface="Times New Roman" panose="02020603050405020304" pitchFamily="18" charset="0"/>
                <a:cs typeface="Times New Roman" panose="02020603050405020304" pitchFamily="18" charset="0"/>
              </a:rPr>
              <a:t>and</a:t>
            </a:r>
            <a:r>
              <a:rPr lang="en-US" sz="1700" b="1" dirty="0">
                <a:latin typeface="Times New Roman" panose="02020603050405020304" pitchFamily="18" charset="0"/>
                <a:cs typeface="Times New Roman" panose="02020603050405020304" pitchFamily="18" charset="0"/>
              </a:rPr>
              <a:t> South </a:t>
            </a:r>
            <a:r>
              <a:rPr lang="en-US" sz="1700" dirty="0">
                <a:latin typeface="Times New Roman" panose="02020603050405020304" pitchFamily="18" charset="0"/>
                <a:cs typeface="Times New Roman" panose="02020603050405020304" pitchFamily="18" charset="0"/>
              </a:rPr>
              <a:t>India</a:t>
            </a:r>
          </a:p>
          <a:p>
            <a:r>
              <a:rPr lang="en-US" sz="1700" b="1" dirty="0">
                <a:latin typeface="Times New Roman" panose="02020603050405020304" pitchFamily="18" charset="0"/>
                <a:cs typeface="Times New Roman" panose="02020603050405020304" pitchFamily="18" charset="0"/>
              </a:rPr>
              <a:t>3 star </a:t>
            </a:r>
            <a:r>
              <a:rPr lang="en-US" sz="1700" dirty="0">
                <a:latin typeface="Times New Roman" panose="02020603050405020304" pitchFamily="18" charset="0"/>
                <a:cs typeface="Times New Roman" panose="02020603050405020304" pitchFamily="18" charset="0"/>
              </a:rPr>
              <a:t>hotels have the </a:t>
            </a:r>
            <a:r>
              <a:rPr lang="en-US" sz="1700" b="1" dirty="0">
                <a:latin typeface="Times New Roman" panose="02020603050405020304" pitchFamily="18" charset="0"/>
                <a:cs typeface="Times New Roman" panose="02020603050405020304" pitchFamily="18" charset="0"/>
              </a:rPr>
              <a:t>highest</a:t>
            </a:r>
            <a:r>
              <a:rPr lang="en-US" sz="1700" dirty="0">
                <a:latin typeface="Times New Roman" panose="02020603050405020304" pitchFamily="18" charset="0"/>
                <a:cs typeface="Times New Roman" panose="02020603050405020304" pitchFamily="18" charset="0"/>
              </a:rPr>
              <a:t> count among all the ratings due to affordable prices and decent facilities</a:t>
            </a:r>
          </a:p>
          <a:p>
            <a:r>
              <a:rPr lang="en-US" sz="1700" dirty="0">
                <a:latin typeface="Times New Roman" panose="02020603050405020304" pitchFamily="18" charset="0"/>
                <a:cs typeface="Times New Roman" panose="02020603050405020304" pitchFamily="18" charset="0"/>
              </a:rPr>
              <a:t>There is growth in industry, </a:t>
            </a:r>
            <a:r>
              <a:rPr lang="en-US" sz="1700" b="1" dirty="0">
                <a:latin typeface="Times New Roman" panose="02020603050405020304" pitchFamily="18" charset="0"/>
                <a:cs typeface="Times New Roman" panose="02020603050405020304" pitchFamily="18" charset="0"/>
              </a:rPr>
              <a:t>hindered</a:t>
            </a:r>
            <a:r>
              <a:rPr lang="en-US" sz="1700" dirty="0">
                <a:latin typeface="Times New Roman" panose="02020603050405020304" pitchFamily="18" charset="0"/>
                <a:cs typeface="Times New Roman" panose="02020603050405020304" pitchFamily="18" charset="0"/>
              </a:rPr>
              <a:t> by </a:t>
            </a:r>
            <a:r>
              <a:rPr lang="en-US" sz="1700" b="1" dirty="0">
                <a:latin typeface="Times New Roman" panose="02020603050405020304" pitchFamily="18" charset="0"/>
                <a:cs typeface="Times New Roman" panose="02020603050405020304" pitchFamily="18" charset="0"/>
              </a:rPr>
              <a:t>COVID</a:t>
            </a:r>
            <a:r>
              <a:rPr lang="en-US" sz="1700" dirty="0">
                <a:latin typeface="Times New Roman" panose="02020603050405020304" pitchFamily="18" charset="0"/>
                <a:cs typeface="Times New Roman" panose="02020603050405020304" pitchFamily="18" charset="0"/>
              </a:rPr>
              <a:t>, total count has decreased from 2019</a:t>
            </a:r>
          </a:p>
          <a:p>
            <a:r>
              <a:rPr lang="en-US" sz="1700" dirty="0">
                <a:latin typeface="Times New Roman" panose="02020603050405020304" pitchFamily="18" charset="0"/>
                <a:cs typeface="Times New Roman" panose="02020603050405020304" pitchFamily="18" charset="0"/>
              </a:rPr>
              <a:t>The distribution of hotspots over time remains quite consistent with only </a:t>
            </a:r>
            <a:r>
              <a:rPr lang="en-US" sz="1700" b="1" dirty="0">
                <a:latin typeface="Times New Roman" panose="02020603050405020304" pitchFamily="18" charset="0"/>
                <a:cs typeface="Times New Roman" panose="02020603050405020304" pitchFamily="18" charset="0"/>
              </a:rPr>
              <a:t>minor variations</a:t>
            </a:r>
          </a:p>
          <a:p>
            <a:r>
              <a:rPr lang="en-US" sz="1700" dirty="0">
                <a:latin typeface="Times New Roman" panose="02020603050405020304" pitchFamily="18" charset="0"/>
                <a:cs typeface="Times New Roman" panose="02020603050405020304" pitchFamily="18" charset="0"/>
              </a:rPr>
              <a:t>Govt. data is </a:t>
            </a:r>
            <a:r>
              <a:rPr lang="en-US" sz="1700" b="1" dirty="0">
                <a:latin typeface="Times New Roman" panose="02020603050405020304" pitchFamily="18" charset="0"/>
                <a:cs typeface="Times New Roman" panose="02020603050405020304" pitchFamily="18" charset="0"/>
              </a:rPr>
              <a:t>biased</a:t>
            </a:r>
            <a:r>
              <a:rPr lang="en-US" sz="1700" dirty="0">
                <a:latin typeface="Times New Roman" panose="02020603050405020304" pitchFamily="18" charset="0"/>
                <a:cs typeface="Times New Roman" panose="02020603050405020304" pitchFamily="18" charset="0"/>
              </a:rPr>
              <a:t> towards </a:t>
            </a:r>
            <a:r>
              <a:rPr lang="en-US" sz="1700" b="1" dirty="0">
                <a:latin typeface="Times New Roman" panose="02020603050405020304" pitchFamily="18" charset="0"/>
                <a:cs typeface="Times New Roman" panose="02020603050405020304" pitchFamily="18" charset="0"/>
              </a:rPr>
              <a:t>Kerala</a:t>
            </a:r>
            <a:r>
              <a:rPr lang="en-US" sz="1700" dirty="0">
                <a:latin typeface="Times New Roman" panose="02020603050405020304" pitchFamily="18" charset="0"/>
                <a:cs typeface="Times New Roman" panose="02020603050405020304" pitchFamily="18" charset="0"/>
              </a:rPr>
              <a:t> in South India</a:t>
            </a:r>
          </a:p>
          <a:p>
            <a:r>
              <a:rPr lang="en-US" sz="1700" dirty="0">
                <a:latin typeface="Times New Roman" panose="02020603050405020304" pitchFamily="18" charset="0"/>
                <a:cs typeface="Times New Roman" panose="02020603050405020304" pitchFamily="18" charset="0"/>
              </a:rPr>
              <a:t>The number of </a:t>
            </a:r>
            <a:r>
              <a:rPr lang="en-US" sz="1700" b="1" dirty="0">
                <a:latin typeface="Times New Roman" panose="02020603050405020304" pitchFamily="18" charset="0"/>
                <a:cs typeface="Times New Roman" panose="02020603050405020304" pitchFamily="18" charset="0"/>
              </a:rPr>
              <a:t>approved</a:t>
            </a:r>
            <a:r>
              <a:rPr lang="en-US" sz="1700" dirty="0">
                <a:latin typeface="Times New Roman" panose="02020603050405020304" pitchFamily="18" charset="0"/>
                <a:cs typeface="Times New Roman" panose="02020603050405020304" pitchFamily="18" charset="0"/>
              </a:rPr>
              <a:t> hotels in India is significantly </a:t>
            </a:r>
            <a:r>
              <a:rPr lang="en-US" sz="1700" b="1" dirty="0">
                <a:latin typeface="Times New Roman" panose="02020603050405020304" pitchFamily="18" charset="0"/>
                <a:cs typeface="Times New Roman" panose="02020603050405020304" pitchFamily="18" charset="0"/>
              </a:rPr>
              <a:t>lower</a:t>
            </a:r>
            <a:r>
              <a:rPr lang="en-US" sz="1700" dirty="0">
                <a:latin typeface="Times New Roman" panose="02020603050405020304" pitchFamily="18" charset="0"/>
                <a:cs typeface="Times New Roman" panose="02020603050405020304" pitchFamily="18" charset="0"/>
              </a:rPr>
              <a:t> compared to the actual number of hotels.</a:t>
            </a:r>
            <a:r>
              <a:rPr lang="en-US" sz="1700" i="0" u="none" strike="noStrike" dirty="0">
                <a:solidFill>
                  <a:schemeClr val="bg2"/>
                </a:solidFill>
                <a:effectLst/>
                <a:latin typeface="Times New Roman" panose="02020603050405020304" pitchFamily="18" charset="0"/>
                <a:cs typeface="Times New Roman" panose="02020603050405020304" pitchFamily="18" charset="0"/>
              </a:rPr>
              <a:t> </a:t>
            </a:r>
          </a:p>
          <a:p>
            <a:r>
              <a:rPr lang="en-US" sz="1700" i="0" u="none" strike="noStrike" dirty="0">
                <a:solidFill>
                  <a:schemeClr val="bg2"/>
                </a:solidFill>
                <a:effectLst/>
                <a:latin typeface="Times New Roman" panose="02020603050405020304" pitchFamily="18" charset="0"/>
                <a:cs typeface="Times New Roman" panose="02020603050405020304" pitchFamily="18" charset="0"/>
              </a:rPr>
              <a:t>Many</a:t>
            </a:r>
            <a:r>
              <a:rPr lang="en-US" sz="1700" b="1" i="0" u="none" strike="noStrike" dirty="0">
                <a:solidFill>
                  <a:schemeClr val="bg2"/>
                </a:solidFill>
                <a:effectLst/>
                <a:latin typeface="Times New Roman" panose="02020603050405020304" pitchFamily="18" charset="0"/>
                <a:cs typeface="Times New Roman" panose="02020603050405020304" pitchFamily="18" charset="0"/>
              </a:rPr>
              <a:t> more data points</a:t>
            </a:r>
            <a:r>
              <a:rPr lang="en-US" sz="1700" b="0" i="0" u="none" strike="noStrike" dirty="0">
                <a:solidFill>
                  <a:schemeClr val="bg2"/>
                </a:solidFill>
                <a:effectLst/>
                <a:latin typeface="Times New Roman" panose="02020603050405020304" pitchFamily="18" charset="0"/>
                <a:cs typeface="Times New Roman" panose="02020603050405020304" pitchFamily="18" charset="0"/>
              </a:rPr>
              <a:t>, more evenly distributed </a:t>
            </a:r>
            <a:r>
              <a:rPr lang="en-US" sz="1700" dirty="0">
                <a:solidFill>
                  <a:schemeClr val="bg2"/>
                </a:solidFill>
                <a:latin typeface="Times New Roman" panose="02020603050405020304" pitchFamily="18" charset="0"/>
                <a:cs typeface="Times New Roman" panose="02020603050405020304" pitchFamily="18" charset="0"/>
              </a:rPr>
              <a:t>than Govt data</a:t>
            </a:r>
          </a:p>
          <a:p>
            <a:pPr marL="114300" indent="0">
              <a:buNone/>
            </a:pPr>
            <a:endParaRPr lang="en-US" sz="1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82188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7"/>
          <p:cNvSpPr txBox="1">
            <a:spLocks noGrp="1"/>
          </p:cNvSpPr>
          <p:nvPr>
            <p:ph type="title"/>
          </p:nvPr>
        </p:nvSpPr>
        <p:spPr>
          <a:xfrm>
            <a:off x="311700" y="322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dirty="0">
                <a:latin typeface="Times New Roman"/>
                <a:ea typeface="Times New Roman"/>
                <a:cs typeface="Times New Roman"/>
                <a:sym typeface="Times New Roman"/>
              </a:rPr>
              <a:t>Conclusions</a:t>
            </a:r>
            <a:endParaRPr dirty="0">
              <a:latin typeface="Times New Roman"/>
              <a:ea typeface="Times New Roman"/>
              <a:cs typeface="Times New Roman"/>
              <a:sym typeface="Times New Roman"/>
            </a:endParaRPr>
          </a:p>
        </p:txBody>
      </p:sp>
      <p:sp>
        <p:nvSpPr>
          <p:cNvPr id="119" name="Google Shape;119;p17"/>
          <p:cNvSpPr txBox="1">
            <a:spLocks noGrp="1"/>
          </p:cNvSpPr>
          <p:nvPr>
            <p:ph type="body" idx="1"/>
          </p:nvPr>
        </p:nvSpPr>
        <p:spPr>
          <a:xfrm>
            <a:off x="209067" y="1010117"/>
            <a:ext cx="8520600" cy="3810884"/>
          </a:xfrm>
          <a:prstGeom prst="rect">
            <a:avLst/>
          </a:prstGeom>
        </p:spPr>
        <p:txBody>
          <a:bodyPr spcFirstLastPara="1" wrap="square" lIns="91425" tIns="91425" rIns="91425" bIns="91425" anchor="t" anchorCtr="0">
            <a:normAutofit/>
          </a:bodyPr>
          <a:lstStyle/>
          <a:p>
            <a:r>
              <a:rPr lang="en-US" sz="1700" dirty="0">
                <a:solidFill>
                  <a:schemeClr val="bg2"/>
                </a:solidFill>
                <a:latin typeface="Times New Roman" panose="02020603050405020304" pitchFamily="18" charset="0"/>
                <a:cs typeface="Times New Roman" panose="02020603050405020304" pitchFamily="18" charset="0"/>
              </a:rPr>
              <a:t>There is a significant disparity in the count of 1-star hotels on MMT compared                          to the govt. records.</a:t>
            </a:r>
            <a:endParaRPr lang="en-US" sz="1700" dirty="0">
              <a:latin typeface="Times New Roman" panose="02020603050405020304" pitchFamily="18" charset="0"/>
              <a:cs typeface="Times New Roman" panose="02020603050405020304" pitchFamily="18" charset="0"/>
            </a:endParaRPr>
          </a:p>
          <a:p>
            <a:r>
              <a:rPr lang="en-US" sz="1700" dirty="0">
                <a:latin typeface="Times New Roman" panose="02020603050405020304" pitchFamily="18" charset="0"/>
                <a:cs typeface="Times New Roman" panose="02020603050405020304" pitchFamily="18" charset="0"/>
              </a:rPr>
              <a:t>There are </a:t>
            </a:r>
            <a:r>
              <a:rPr lang="en-US" sz="1700" b="1" dirty="0">
                <a:latin typeface="Times New Roman" panose="02020603050405020304" pitchFamily="18" charset="0"/>
                <a:cs typeface="Times New Roman" panose="02020603050405020304" pitchFamily="18" charset="0"/>
              </a:rPr>
              <a:t>limited</a:t>
            </a:r>
            <a:r>
              <a:rPr lang="en-US" sz="1700" dirty="0">
                <a:latin typeface="Times New Roman" panose="02020603050405020304" pitchFamily="18" charset="0"/>
                <a:cs typeface="Times New Roman" panose="02020603050405020304" pitchFamily="18" charset="0"/>
              </a:rPr>
              <a:t> </a:t>
            </a:r>
            <a:r>
              <a:rPr lang="en-US" sz="1700" b="1" dirty="0">
                <a:latin typeface="Times New Roman" panose="02020603050405020304" pitchFamily="18" charset="0"/>
                <a:cs typeface="Times New Roman" panose="02020603050405020304" pitchFamily="18" charset="0"/>
              </a:rPr>
              <a:t>5-star</a:t>
            </a:r>
            <a:r>
              <a:rPr lang="en-US" sz="1700" dirty="0">
                <a:latin typeface="Times New Roman" panose="02020603050405020304" pitchFamily="18" charset="0"/>
                <a:cs typeface="Times New Roman" panose="02020603050405020304" pitchFamily="18" charset="0"/>
              </a:rPr>
              <a:t> hotels in </a:t>
            </a:r>
            <a:r>
              <a:rPr lang="en-US" sz="1700" b="1" dirty="0">
                <a:latin typeface="Times New Roman" panose="02020603050405020304" pitchFamily="18" charset="0"/>
                <a:cs typeface="Times New Roman" panose="02020603050405020304" pitchFamily="18" charset="0"/>
              </a:rPr>
              <a:t>Central</a:t>
            </a:r>
            <a:r>
              <a:rPr lang="en-US" sz="1700" dirty="0">
                <a:latin typeface="Times New Roman" panose="02020603050405020304" pitchFamily="18" charset="0"/>
                <a:cs typeface="Times New Roman" panose="02020603050405020304" pitchFamily="18" charset="0"/>
              </a:rPr>
              <a:t> India, primarily due to a lack of significant tourism, limited hospitality infrastructure, and the economic profile of the region</a:t>
            </a:r>
          </a:p>
          <a:p>
            <a:r>
              <a:rPr lang="en-US" sz="1700" b="1" dirty="0">
                <a:latin typeface="Times New Roman" panose="02020603050405020304" pitchFamily="18" charset="0"/>
                <a:cs typeface="Times New Roman" panose="02020603050405020304" pitchFamily="18" charset="0"/>
              </a:rPr>
              <a:t>North East </a:t>
            </a:r>
            <a:r>
              <a:rPr lang="en-US" sz="1700" dirty="0">
                <a:latin typeface="Times New Roman" panose="02020603050405020304" pitchFamily="18" charset="0"/>
                <a:cs typeface="Times New Roman" panose="02020603050405020304" pitchFamily="18" charset="0"/>
              </a:rPr>
              <a:t>have significantly </a:t>
            </a:r>
            <a:r>
              <a:rPr lang="en-US" sz="1700" b="1" dirty="0">
                <a:latin typeface="Times New Roman" panose="02020603050405020304" pitchFamily="18" charset="0"/>
                <a:cs typeface="Times New Roman" panose="02020603050405020304" pitchFamily="18" charset="0"/>
              </a:rPr>
              <a:t>low</a:t>
            </a:r>
            <a:r>
              <a:rPr lang="en-US" sz="1700" dirty="0">
                <a:latin typeface="Times New Roman" panose="02020603050405020304" pitchFamily="18" charset="0"/>
                <a:cs typeface="Times New Roman" panose="02020603050405020304" pitchFamily="18" charset="0"/>
              </a:rPr>
              <a:t> count except Kolkata due to geographic challenges, while </a:t>
            </a:r>
            <a:r>
              <a:rPr lang="en-US" sz="1700" b="1" dirty="0">
                <a:latin typeface="Times New Roman" panose="02020603050405020304" pitchFamily="18" charset="0"/>
                <a:cs typeface="Times New Roman" panose="02020603050405020304" pitchFamily="18" charset="0"/>
              </a:rPr>
              <a:t>Kolkata</a:t>
            </a:r>
            <a:r>
              <a:rPr lang="en-US" sz="1700" dirty="0">
                <a:latin typeface="Times New Roman" panose="02020603050405020304" pitchFamily="18" charset="0"/>
                <a:cs typeface="Times New Roman" panose="02020603050405020304" pitchFamily="18" charset="0"/>
              </a:rPr>
              <a:t> is a trade and educational and cultural hub</a:t>
            </a:r>
          </a:p>
          <a:p>
            <a:r>
              <a:rPr lang="en-US" sz="1700" dirty="0">
                <a:latin typeface="Times New Roman" panose="02020603050405020304" pitchFamily="18" charset="0"/>
                <a:cs typeface="Times New Roman" panose="02020603050405020304" pitchFamily="18" charset="0"/>
              </a:rPr>
              <a:t>Ratings and review sentiments have correlation of </a:t>
            </a:r>
            <a:r>
              <a:rPr lang="en-US" sz="1700" b="1" dirty="0">
                <a:latin typeface="Times New Roman" panose="02020603050405020304" pitchFamily="18" charset="0"/>
                <a:cs typeface="Times New Roman" panose="02020603050405020304" pitchFamily="18" charset="0"/>
              </a:rPr>
              <a:t>0.51</a:t>
            </a:r>
            <a:r>
              <a:rPr lang="en-US" sz="1700" dirty="0">
                <a:latin typeface="Times New Roman" panose="02020603050405020304" pitchFamily="18" charset="0"/>
                <a:cs typeface="Times New Roman" panose="02020603050405020304" pitchFamily="18" charset="0"/>
              </a:rPr>
              <a:t> indicating a positive relation                           but not strong</a:t>
            </a:r>
          </a:p>
          <a:p>
            <a:r>
              <a:rPr lang="en-US" sz="1700" b="1" dirty="0">
                <a:latin typeface="Times New Roman" panose="02020603050405020304" pitchFamily="18" charset="0"/>
                <a:cs typeface="Times New Roman" panose="02020603050405020304" pitchFamily="18" charset="0"/>
              </a:rPr>
              <a:t>EDA</a:t>
            </a:r>
            <a:r>
              <a:rPr lang="en-US" sz="1700" dirty="0">
                <a:latin typeface="Times New Roman" panose="02020603050405020304" pitchFamily="18" charset="0"/>
                <a:cs typeface="Times New Roman" panose="02020603050405020304" pitchFamily="18" charset="0"/>
              </a:rPr>
              <a:t> and aspect analysis show similar results in terms of topics of concern </a:t>
            </a:r>
          </a:p>
          <a:p>
            <a:r>
              <a:rPr lang="en-US" sz="1700" b="1" dirty="0">
                <a:latin typeface="Times New Roman" panose="02020603050405020304" pitchFamily="18" charset="0"/>
                <a:cs typeface="Times New Roman" panose="02020603050405020304" pitchFamily="18" charset="0"/>
              </a:rPr>
              <a:t>Topic</a:t>
            </a:r>
            <a:r>
              <a:rPr lang="en-US" sz="1700" dirty="0">
                <a:latin typeface="Times New Roman" panose="02020603050405020304" pitchFamily="18" charset="0"/>
                <a:cs typeface="Times New Roman" panose="02020603050405020304" pitchFamily="18" charset="0"/>
              </a:rPr>
              <a:t> </a:t>
            </a:r>
            <a:r>
              <a:rPr lang="en-US" sz="1700" b="1" dirty="0">
                <a:latin typeface="Times New Roman" panose="02020603050405020304" pitchFamily="18" charset="0"/>
                <a:cs typeface="Times New Roman" panose="02020603050405020304" pitchFamily="18" charset="0"/>
              </a:rPr>
              <a:t>modelling</a:t>
            </a:r>
            <a:r>
              <a:rPr lang="en-US" sz="1700" dirty="0">
                <a:latin typeface="Times New Roman" panose="02020603050405020304" pitchFamily="18" charset="0"/>
                <a:cs typeface="Times New Roman" panose="02020603050405020304" pitchFamily="18" charset="0"/>
              </a:rPr>
              <a:t> predicts that most reviews focus towards a single                         dominant topic</a:t>
            </a:r>
          </a:p>
        </p:txBody>
      </p:sp>
    </p:spTree>
    <p:extLst>
      <p:ext uri="{BB962C8B-B14F-4D97-AF65-F5344CB8AC3E}">
        <p14:creationId xmlns:p14="http://schemas.microsoft.com/office/powerpoint/2010/main" val="8670491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7"/>
          <p:cNvSpPr txBox="1">
            <a:spLocks noGrp="1"/>
          </p:cNvSpPr>
          <p:nvPr>
            <p:ph type="title"/>
          </p:nvPr>
        </p:nvSpPr>
        <p:spPr>
          <a:xfrm>
            <a:off x="311700" y="322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dirty="0">
                <a:latin typeface="Times New Roman"/>
                <a:ea typeface="Times New Roman"/>
                <a:cs typeface="Times New Roman"/>
                <a:sym typeface="Times New Roman"/>
              </a:rPr>
              <a:t>References</a:t>
            </a:r>
            <a:endParaRPr dirty="0">
              <a:latin typeface="Times New Roman"/>
              <a:ea typeface="Times New Roman"/>
              <a:cs typeface="Times New Roman"/>
              <a:sym typeface="Times New Roman"/>
            </a:endParaRPr>
          </a:p>
        </p:txBody>
      </p:sp>
      <p:sp>
        <p:nvSpPr>
          <p:cNvPr id="119" name="Google Shape;119;p17"/>
          <p:cNvSpPr txBox="1">
            <a:spLocks noGrp="1"/>
          </p:cNvSpPr>
          <p:nvPr>
            <p:ph type="body" idx="1"/>
          </p:nvPr>
        </p:nvSpPr>
        <p:spPr>
          <a:xfrm>
            <a:off x="209067" y="1010117"/>
            <a:ext cx="8520600" cy="3810884"/>
          </a:xfrm>
          <a:prstGeom prst="rect">
            <a:avLst/>
          </a:prstGeom>
        </p:spPr>
        <p:txBody>
          <a:bodyPr spcFirstLastPara="1" wrap="square" lIns="91425" tIns="91425" rIns="91425" bIns="91425" anchor="t" anchorCtr="0">
            <a:normAutofit/>
          </a:bodyPr>
          <a:lstStyle/>
          <a:p>
            <a:r>
              <a:rPr lang="en-US" sz="1700" dirty="0">
                <a:solidFill>
                  <a:schemeClr val="tx1"/>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https://nidhi.nic.in/MOT/Catrpt.aspx</a:t>
            </a:r>
            <a:r>
              <a:rPr lang="en-US" sz="1700" dirty="0">
                <a:solidFill>
                  <a:schemeClr val="tx1"/>
                </a:solidFill>
                <a:latin typeface="Times New Roman" panose="02020603050405020304" pitchFamily="18" charset="0"/>
                <a:cs typeface="Times New Roman" panose="02020603050405020304" pitchFamily="18" charset="0"/>
              </a:rPr>
              <a:t> – </a:t>
            </a:r>
            <a:r>
              <a:rPr lang="en-US" sz="1700" dirty="0">
                <a:solidFill>
                  <a:schemeClr val="bg2"/>
                </a:solidFill>
                <a:latin typeface="Times New Roman" panose="02020603050405020304" pitchFamily="18" charset="0"/>
                <a:cs typeface="Times New Roman" panose="02020603050405020304" pitchFamily="18" charset="0"/>
              </a:rPr>
              <a:t>Government Hotel Data</a:t>
            </a:r>
          </a:p>
          <a:p>
            <a:r>
              <a:rPr lang="en-US" sz="1700" dirty="0">
                <a:solidFill>
                  <a:schemeClr val="tx1"/>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https://www.kaggle.com/code/kiranreddyrebel/hotel-city-visualization/notebook</a:t>
            </a:r>
            <a:r>
              <a:rPr lang="en-US" sz="1700" dirty="0">
                <a:solidFill>
                  <a:schemeClr val="tx1"/>
                </a:solidFill>
                <a:latin typeface="Times New Roman" panose="02020603050405020304" pitchFamily="18" charset="0"/>
                <a:cs typeface="Times New Roman" panose="02020603050405020304" pitchFamily="18" charset="0"/>
              </a:rPr>
              <a:t> – </a:t>
            </a:r>
            <a:r>
              <a:rPr lang="en-US" sz="1700" dirty="0">
                <a:solidFill>
                  <a:schemeClr val="bg2"/>
                </a:solidFill>
                <a:latin typeface="Times New Roman" panose="02020603050405020304" pitchFamily="18" charset="0"/>
                <a:cs typeface="Times New Roman" panose="02020603050405020304" pitchFamily="18" charset="0"/>
              </a:rPr>
              <a:t>Kaggle’s MakeMyTrip Data </a:t>
            </a:r>
          </a:p>
          <a:p>
            <a:r>
              <a:rPr lang="en-US" sz="1700" dirty="0">
                <a:solidFill>
                  <a:schemeClr val="tx1"/>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https://www.kaggle.com/code/rjtmehta99/e-d-a-of-chennai-hotel-reviews</a:t>
            </a:r>
            <a:r>
              <a:rPr lang="en-US" sz="1700" dirty="0">
                <a:solidFill>
                  <a:schemeClr val="tx1"/>
                </a:solidFill>
                <a:latin typeface="Times New Roman" panose="02020603050405020304" pitchFamily="18" charset="0"/>
                <a:cs typeface="Times New Roman" panose="02020603050405020304" pitchFamily="18" charset="0"/>
              </a:rPr>
              <a:t> – </a:t>
            </a:r>
            <a:r>
              <a:rPr lang="en-US" sz="1700" dirty="0">
                <a:solidFill>
                  <a:schemeClr val="bg2"/>
                </a:solidFill>
                <a:latin typeface="Times New Roman" panose="02020603050405020304" pitchFamily="18" charset="0"/>
                <a:cs typeface="Times New Roman" panose="02020603050405020304" pitchFamily="18" charset="0"/>
              </a:rPr>
              <a:t>Kaggle’s</a:t>
            </a:r>
            <a:r>
              <a:rPr lang="en-US" sz="1700" dirty="0">
                <a:solidFill>
                  <a:schemeClr val="tx1"/>
                </a:solidFill>
                <a:latin typeface="Times New Roman" panose="02020603050405020304" pitchFamily="18" charset="0"/>
                <a:cs typeface="Times New Roman" panose="02020603050405020304" pitchFamily="18" charset="0"/>
              </a:rPr>
              <a:t> </a:t>
            </a:r>
            <a:r>
              <a:rPr lang="en-US" sz="1700" dirty="0">
                <a:solidFill>
                  <a:schemeClr val="bg2"/>
                </a:solidFill>
                <a:latin typeface="Times New Roman" panose="02020603050405020304" pitchFamily="18" charset="0"/>
                <a:cs typeface="Times New Roman" panose="02020603050405020304" pitchFamily="18" charset="0"/>
              </a:rPr>
              <a:t>Chennai Reviews Data</a:t>
            </a:r>
          </a:p>
          <a:p>
            <a:r>
              <a:rPr lang="en-US" sz="1700" dirty="0">
                <a:solidFill>
                  <a:schemeClr val="tx1"/>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https://tourism.gov.in/sites/default/files/202209/India%20Tourism%20Statistics%202021%20(1).pdf</a:t>
            </a:r>
            <a:r>
              <a:rPr lang="en-US" sz="1700" dirty="0">
                <a:solidFill>
                  <a:schemeClr val="tx1"/>
                </a:solidFill>
                <a:latin typeface="Times New Roman" panose="02020603050405020304" pitchFamily="18" charset="0"/>
                <a:cs typeface="Times New Roman" panose="02020603050405020304" pitchFamily="18" charset="0"/>
              </a:rPr>
              <a:t> </a:t>
            </a:r>
            <a:r>
              <a:rPr lang="en-US" sz="1700" dirty="0">
                <a:solidFill>
                  <a:schemeClr val="bg2"/>
                </a:solidFill>
                <a:latin typeface="Times New Roman" panose="02020603050405020304" pitchFamily="18" charset="0"/>
                <a:cs typeface="Times New Roman" panose="02020603050405020304" pitchFamily="18" charset="0"/>
              </a:rPr>
              <a:t>– Govt Tourism Report</a:t>
            </a:r>
          </a:p>
          <a:p>
            <a:pPr marL="114300" indent="0">
              <a:buNone/>
            </a:pPr>
            <a:endParaRPr lang="en-US" sz="1700" dirty="0">
              <a:solidFill>
                <a:schemeClr val="bg2"/>
              </a:solidFill>
              <a:latin typeface="Times New Roman" panose="02020603050405020304" pitchFamily="18" charset="0"/>
              <a:cs typeface="Times New Roman" panose="02020603050405020304" pitchFamily="18" charset="0"/>
            </a:endParaRPr>
          </a:p>
          <a:p>
            <a:endParaRPr lang="en-US" sz="1700" dirty="0">
              <a:solidFill>
                <a:schemeClr val="tx1"/>
              </a:solidFill>
              <a:latin typeface="Times New Roman" panose="02020603050405020304" pitchFamily="18" charset="0"/>
              <a:cs typeface="Times New Roman" panose="02020603050405020304" pitchFamily="18" charset="0"/>
            </a:endParaRPr>
          </a:p>
          <a:p>
            <a:endParaRPr lang="en-US" sz="1700" dirty="0">
              <a:solidFill>
                <a:schemeClr val="tx1"/>
              </a:solidFill>
              <a:latin typeface="Times New Roman" panose="02020603050405020304" pitchFamily="18" charset="0"/>
              <a:cs typeface="Times New Roman" panose="02020603050405020304" pitchFamily="18" charset="0"/>
            </a:endParaRPr>
          </a:p>
          <a:p>
            <a:endParaRPr lang="en-US" sz="1700" dirty="0">
              <a:solidFill>
                <a:schemeClr val="tx1"/>
              </a:solidFill>
              <a:latin typeface="Times New Roman" panose="02020603050405020304" pitchFamily="18" charset="0"/>
              <a:cs typeface="Times New Roman" panose="02020603050405020304" pitchFamily="18" charset="0"/>
            </a:endParaRPr>
          </a:p>
          <a:p>
            <a:endParaRPr lang="en-US" sz="1700" dirty="0">
              <a:solidFill>
                <a:schemeClr val="tx1"/>
              </a:solidFill>
              <a:latin typeface="Times New Roman" panose="02020603050405020304" pitchFamily="18" charset="0"/>
              <a:cs typeface="Times New Roman" panose="02020603050405020304" pitchFamily="18" charset="0"/>
            </a:endParaRPr>
          </a:p>
          <a:p>
            <a:endParaRPr lang="en-US" sz="1700" dirty="0">
              <a:latin typeface="Times New Roman" panose="02020603050405020304" pitchFamily="18" charset="0"/>
              <a:cs typeface="Times New Roman" panose="02020603050405020304" pitchFamily="18" charset="0"/>
            </a:endParaRPr>
          </a:p>
          <a:p>
            <a:endParaRPr lang="en-US" sz="1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09432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8"/>
          <p:cNvSpPr txBox="1"/>
          <p:nvPr/>
        </p:nvSpPr>
        <p:spPr>
          <a:xfrm>
            <a:off x="2875350" y="2171550"/>
            <a:ext cx="33933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chemeClr val="lt1"/>
                </a:solidFill>
                <a:latin typeface="Times New Roman"/>
                <a:ea typeface="Times New Roman"/>
                <a:cs typeface="Times New Roman"/>
                <a:sym typeface="Times New Roman"/>
              </a:rPr>
              <a:t>THANK YOU!</a:t>
            </a:r>
            <a:endParaRPr sz="4000">
              <a:solidFill>
                <a:schemeClr val="lt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623400" y="47325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dirty="0">
                <a:latin typeface="Times New Roman"/>
                <a:ea typeface="Times New Roman"/>
                <a:cs typeface="Times New Roman"/>
                <a:sym typeface="Times New Roman"/>
              </a:rPr>
              <a:t>Objective</a:t>
            </a:r>
            <a:endParaRPr dirty="0">
              <a:latin typeface="Times New Roman"/>
              <a:ea typeface="Times New Roman"/>
              <a:cs typeface="Times New Roman"/>
              <a:sym typeface="Times New Roman"/>
            </a:endParaRPr>
          </a:p>
        </p:txBody>
      </p:sp>
      <p:sp>
        <p:nvSpPr>
          <p:cNvPr id="93" name="Google Shape;93;p14"/>
          <p:cNvSpPr txBox="1">
            <a:spLocks noGrp="1"/>
          </p:cNvSpPr>
          <p:nvPr>
            <p:ph type="body" idx="1"/>
          </p:nvPr>
        </p:nvSpPr>
        <p:spPr>
          <a:xfrm>
            <a:off x="210325" y="1331250"/>
            <a:ext cx="8520600" cy="3339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dirty="0">
                <a:latin typeface="Times New Roman" panose="02020603050405020304" pitchFamily="18" charset="0"/>
                <a:cs typeface="Times New Roman" panose="02020603050405020304" pitchFamily="18" charset="0"/>
              </a:rPr>
              <a:t>India has a lot of opportunities in Tourism and Hospitality sector. There is a need for a Comprehensive analysis of the industry which will provide insights for research and development planning purposes. </a:t>
            </a:r>
          </a:p>
          <a:p>
            <a:pPr marL="457200" lvl="0" indent="-342900" algn="l" rtl="0">
              <a:spcBef>
                <a:spcPts val="0"/>
              </a:spcBef>
              <a:spcAft>
                <a:spcPts val="0"/>
              </a:spcAft>
              <a:buSzPts val="1800"/>
              <a:buChar char="●"/>
            </a:pPr>
            <a:r>
              <a:rPr lang="en-US" dirty="0">
                <a:latin typeface="Times New Roman" panose="02020603050405020304" pitchFamily="18" charset="0"/>
                <a:cs typeface="Times New Roman" panose="02020603050405020304" pitchFamily="18" charset="0"/>
              </a:rPr>
              <a:t>We aim to gain valuable insights into the relationship between hospitality and tourism in India by analyzing data pertaining to various hotels and restaurants across different states and across different years.</a:t>
            </a:r>
          </a:p>
          <a:p>
            <a:pPr marL="457200" lvl="0" indent="-342900" algn="l" rtl="0">
              <a:spcBef>
                <a:spcPts val="0"/>
              </a:spcBef>
              <a:spcAft>
                <a:spcPts val="0"/>
              </a:spcAft>
              <a:buSzPts val="1800"/>
              <a:buChar char="●"/>
            </a:pPr>
            <a:r>
              <a:rPr lang="en-US" dirty="0">
                <a:latin typeface="Times New Roman" panose="02020603050405020304" pitchFamily="18" charset="0"/>
                <a:cs typeface="Times New Roman" panose="02020603050405020304" pitchFamily="18" charset="0"/>
              </a:rPr>
              <a:t>Analyze the review data and other complimentary features to evaluate the quality of the hospitality industry across states and perform a comparative analysis.</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1529796" y="2121561"/>
            <a:ext cx="6084408"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dirty="0">
                <a:latin typeface="Times New Roman"/>
                <a:ea typeface="Times New Roman"/>
                <a:cs typeface="Times New Roman"/>
                <a:sym typeface="Times New Roman"/>
              </a:rPr>
              <a:t>Statistical Data Analysis of Govt Data </a:t>
            </a:r>
            <a:endParaRPr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3754744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dirty="0">
                <a:latin typeface="Times New Roman"/>
                <a:ea typeface="Times New Roman"/>
                <a:cs typeface="Times New Roman"/>
                <a:sym typeface="Times New Roman"/>
              </a:rPr>
              <a:t>Distribution of Hotels across Indian states</a:t>
            </a:r>
            <a:endParaRPr dirty="0">
              <a:latin typeface="Times New Roman"/>
              <a:ea typeface="Times New Roman"/>
              <a:cs typeface="Times New Roman"/>
              <a:sym typeface="Times New Roman"/>
            </a:endParaRPr>
          </a:p>
        </p:txBody>
      </p:sp>
      <p:sp>
        <p:nvSpPr>
          <p:cNvPr id="2" name="Google Shape;92;p14">
            <a:extLst>
              <a:ext uri="{FF2B5EF4-FFF2-40B4-BE49-F238E27FC236}">
                <a16:creationId xmlns:a16="http://schemas.microsoft.com/office/drawing/2014/main" id="{44905795-7BF2-B078-685B-1ECFED7F9C57}"/>
              </a:ext>
            </a:extLst>
          </p:cNvPr>
          <p:cNvSpPr txBox="1">
            <a:spLocks/>
          </p:cNvSpPr>
          <p:nvPr/>
        </p:nvSpPr>
        <p:spPr>
          <a:xfrm>
            <a:off x="311700" y="1028210"/>
            <a:ext cx="8520600" cy="60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buSzPts val="990"/>
            </a:pPr>
            <a:r>
              <a:rPr lang="en-US" sz="2500" dirty="0">
                <a:latin typeface="Times New Roman"/>
                <a:ea typeface="Times New Roman"/>
                <a:cs typeface="Times New Roman"/>
                <a:sym typeface="Times New Roman"/>
              </a:rPr>
              <a:t>North India</a:t>
            </a:r>
          </a:p>
        </p:txBody>
      </p:sp>
      <p:pic>
        <p:nvPicPr>
          <p:cNvPr id="1026" name="Picture 2">
            <a:extLst>
              <a:ext uri="{FF2B5EF4-FFF2-40B4-BE49-F238E27FC236}">
                <a16:creationId xmlns:a16="http://schemas.microsoft.com/office/drawing/2014/main" id="{E8A51C0B-7452-D912-25B3-DD37E611F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00" y="1636010"/>
            <a:ext cx="4936049" cy="29599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3B483AD-DEEC-7033-DE37-62E25FAB9C0A}"/>
              </a:ext>
            </a:extLst>
          </p:cNvPr>
          <p:cNvSpPr txBox="1"/>
          <p:nvPr/>
        </p:nvSpPr>
        <p:spPr>
          <a:xfrm>
            <a:off x="5439906" y="1636010"/>
            <a:ext cx="3626602" cy="1938992"/>
          </a:xfrm>
          <a:prstGeom prst="rect">
            <a:avLst/>
          </a:prstGeom>
          <a:noFill/>
        </p:spPr>
        <p:txBody>
          <a:bodyPr wrap="square" rtlCol="0">
            <a:spAutoFit/>
          </a:bodyPr>
          <a:lstStyle/>
          <a:p>
            <a:pPr marL="285750" indent="-285750" rtl="0">
              <a:spcBef>
                <a:spcPts val="0"/>
              </a:spcBef>
              <a:spcAft>
                <a:spcPts val="0"/>
              </a:spcAft>
              <a:buFont typeface="Wingdings" panose="05000000000000000000" pitchFamily="2" charset="2"/>
              <a:buChar char="Ø"/>
            </a:pPr>
            <a:r>
              <a:rPr lang="en-US" sz="1500" dirty="0">
                <a:latin typeface="Times New Roman" panose="02020603050405020304" pitchFamily="18" charset="0"/>
                <a:cs typeface="Times New Roman" panose="02020603050405020304" pitchFamily="18" charset="0"/>
              </a:rPr>
              <a:t>Much more </a:t>
            </a:r>
            <a:r>
              <a:rPr lang="en-US" sz="1500" b="1" i="0" u="none" strike="noStrike" dirty="0">
                <a:solidFill>
                  <a:srgbClr val="000000"/>
                </a:solidFill>
                <a:effectLst/>
                <a:latin typeface="Times New Roman" panose="02020603050405020304" pitchFamily="18" charset="0"/>
                <a:cs typeface="Times New Roman" panose="02020603050405020304" pitchFamily="18" charset="0"/>
              </a:rPr>
              <a:t>5 star </a:t>
            </a:r>
            <a:r>
              <a:rPr lang="en-US" sz="1500" b="0" i="0" u="none" strike="noStrike" dirty="0">
                <a:solidFill>
                  <a:srgbClr val="000000"/>
                </a:solidFill>
                <a:effectLst/>
                <a:latin typeface="Times New Roman" panose="02020603050405020304" pitchFamily="18" charset="0"/>
                <a:cs typeface="Times New Roman" panose="02020603050405020304" pitchFamily="18" charset="0"/>
              </a:rPr>
              <a:t>and </a:t>
            </a:r>
            <a:r>
              <a:rPr lang="en-US" sz="1500" b="1" i="0" u="none" strike="noStrike" dirty="0">
                <a:solidFill>
                  <a:srgbClr val="000000"/>
                </a:solidFill>
                <a:effectLst/>
                <a:latin typeface="Times New Roman" panose="02020603050405020304" pitchFamily="18" charset="0"/>
                <a:cs typeface="Times New Roman" panose="02020603050405020304" pitchFamily="18" charset="0"/>
              </a:rPr>
              <a:t>deluxe</a:t>
            </a:r>
            <a:r>
              <a:rPr lang="en-US" sz="1500" b="0" i="0" u="none" strike="noStrike" dirty="0">
                <a:solidFill>
                  <a:srgbClr val="000000"/>
                </a:solidFill>
                <a:effectLst/>
                <a:latin typeface="Times New Roman" panose="02020603050405020304" pitchFamily="18" charset="0"/>
                <a:cs typeface="Times New Roman" panose="02020603050405020304" pitchFamily="18" charset="0"/>
              </a:rPr>
              <a:t> hotels (especially </a:t>
            </a:r>
            <a:r>
              <a:rPr lang="en-US" sz="1500" b="1" i="0" u="none" strike="noStrike" dirty="0">
                <a:solidFill>
                  <a:srgbClr val="000000"/>
                </a:solidFill>
                <a:effectLst/>
                <a:latin typeface="Times New Roman" panose="02020603050405020304" pitchFamily="18" charset="0"/>
                <a:cs typeface="Times New Roman" panose="02020603050405020304" pitchFamily="18" charset="0"/>
              </a:rPr>
              <a:t>Delhi</a:t>
            </a:r>
            <a:r>
              <a:rPr lang="en-US" sz="1500" b="0" i="0" u="none" strike="noStrike" dirty="0">
                <a:solidFill>
                  <a:srgbClr val="000000"/>
                </a:solidFill>
                <a:effectLst/>
                <a:latin typeface="Times New Roman" panose="02020603050405020304" pitchFamily="18" charset="0"/>
                <a:cs typeface="Times New Roman" panose="02020603050405020304" pitchFamily="18" charset="0"/>
              </a:rPr>
              <a:t>) as compared to others.</a:t>
            </a:r>
          </a:p>
          <a:p>
            <a:pPr marL="285750" indent="-285750" rtl="0">
              <a:spcBef>
                <a:spcPts val="0"/>
              </a:spcBef>
              <a:spcAft>
                <a:spcPts val="0"/>
              </a:spcAft>
              <a:buFont typeface="Wingdings" panose="05000000000000000000" pitchFamily="2" charset="2"/>
              <a:buChar char="Ø"/>
            </a:pPr>
            <a:r>
              <a:rPr lang="en-US" sz="1500" b="0" i="0" u="none" strike="noStrike" dirty="0">
                <a:solidFill>
                  <a:srgbClr val="000000"/>
                </a:solidFill>
                <a:effectLst/>
                <a:latin typeface="Times New Roman" panose="02020603050405020304" pitchFamily="18" charset="0"/>
                <a:cs typeface="Times New Roman" panose="02020603050405020304" pitchFamily="18" charset="0"/>
              </a:rPr>
              <a:t>Uttarakhand and HP despite being tourist spots, have </a:t>
            </a:r>
            <a:r>
              <a:rPr lang="en-US" sz="1500" b="1" i="0" u="none" strike="noStrike" dirty="0">
                <a:solidFill>
                  <a:srgbClr val="000000"/>
                </a:solidFill>
                <a:effectLst/>
                <a:latin typeface="Times New Roman" panose="02020603050405020304" pitchFamily="18" charset="0"/>
                <a:cs typeface="Times New Roman" panose="02020603050405020304" pitchFamily="18" charset="0"/>
              </a:rPr>
              <a:t>less</a:t>
            </a:r>
            <a:r>
              <a:rPr lang="en-US" sz="1500" b="0" i="0" u="none" strike="noStrike" dirty="0">
                <a:solidFill>
                  <a:srgbClr val="000000"/>
                </a:solidFill>
                <a:effectLst/>
                <a:latin typeface="Times New Roman" panose="02020603050405020304" pitchFamily="18" charset="0"/>
                <a:cs typeface="Times New Roman" panose="02020603050405020304" pitchFamily="18" charset="0"/>
              </a:rPr>
              <a:t> no. of </a:t>
            </a:r>
            <a:r>
              <a:rPr lang="en-US" sz="1500" b="1" i="0" u="none" strike="noStrike" dirty="0">
                <a:solidFill>
                  <a:srgbClr val="000000"/>
                </a:solidFill>
                <a:effectLst/>
                <a:latin typeface="Times New Roman" panose="02020603050405020304" pitchFamily="18" charset="0"/>
                <a:cs typeface="Times New Roman" panose="02020603050405020304" pitchFamily="18" charset="0"/>
              </a:rPr>
              <a:t>classical</a:t>
            </a:r>
            <a:r>
              <a:rPr lang="en-US" sz="1500" b="0" i="0" u="none" strike="noStrike" dirty="0">
                <a:solidFill>
                  <a:srgbClr val="000000"/>
                </a:solidFill>
                <a:effectLst/>
                <a:latin typeface="Times New Roman" panose="02020603050405020304" pitchFamily="18" charset="0"/>
                <a:cs typeface="Times New Roman" panose="02020603050405020304" pitchFamily="18" charset="0"/>
              </a:rPr>
              <a:t> (approved) hotels due to scattered settlements and less work client guests.</a:t>
            </a:r>
          </a:p>
          <a:p>
            <a:br>
              <a:rPr lang="en-US" sz="1500" dirty="0">
                <a:latin typeface="Times New Roman" panose="02020603050405020304" pitchFamily="18" charset="0"/>
                <a:cs typeface="Times New Roman" panose="02020603050405020304" pitchFamily="18" charset="0"/>
              </a:rPr>
            </a:br>
            <a:endParaRPr lang="en-IN"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7476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 name="Google Shape;92;p14">
            <a:extLst>
              <a:ext uri="{FF2B5EF4-FFF2-40B4-BE49-F238E27FC236}">
                <a16:creationId xmlns:a16="http://schemas.microsoft.com/office/drawing/2014/main" id="{44905795-7BF2-B078-685B-1ECFED7F9C57}"/>
              </a:ext>
            </a:extLst>
          </p:cNvPr>
          <p:cNvSpPr txBox="1">
            <a:spLocks/>
          </p:cNvSpPr>
          <p:nvPr/>
        </p:nvSpPr>
        <p:spPr>
          <a:xfrm>
            <a:off x="311700" y="222298"/>
            <a:ext cx="3717859" cy="60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buSzPts val="990"/>
            </a:pPr>
            <a:r>
              <a:rPr lang="en-US" sz="2500" dirty="0">
                <a:latin typeface="Times New Roman"/>
                <a:ea typeface="Times New Roman"/>
                <a:cs typeface="Times New Roman"/>
                <a:sym typeface="Times New Roman"/>
              </a:rPr>
              <a:t>West India</a:t>
            </a:r>
          </a:p>
        </p:txBody>
      </p:sp>
      <p:sp>
        <p:nvSpPr>
          <p:cNvPr id="3" name="TextBox 2">
            <a:extLst>
              <a:ext uri="{FF2B5EF4-FFF2-40B4-BE49-F238E27FC236}">
                <a16:creationId xmlns:a16="http://schemas.microsoft.com/office/drawing/2014/main" id="{B3B483AD-DEEC-7033-DE37-62E25FAB9C0A}"/>
              </a:ext>
            </a:extLst>
          </p:cNvPr>
          <p:cNvSpPr txBox="1"/>
          <p:nvPr/>
        </p:nvSpPr>
        <p:spPr>
          <a:xfrm>
            <a:off x="396073" y="3595573"/>
            <a:ext cx="3549111" cy="1015663"/>
          </a:xfrm>
          <a:prstGeom prst="rect">
            <a:avLst/>
          </a:prstGeom>
          <a:noFill/>
        </p:spPr>
        <p:txBody>
          <a:bodyPr wrap="square" rtlCol="0">
            <a:spAutoFit/>
          </a:bodyPr>
          <a:lstStyle/>
          <a:p>
            <a:pPr marL="285750" indent="-285750" rtl="0">
              <a:spcBef>
                <a:spcPts val="0"/>
              </a:spcBef>
              <a:spcAft>
                <a:spcPts val="0"/>
              </a:spcAft>
              <a:buFont typeface="Wingdings" panose="05000000000000000000" pitchFamily="2" charset="2"/>
              <a:buChar char="Ø"/>
            </a:pPr>
            <a:r>
              <a:rPr lang="en-US" sz="1500" dirty="0">
                <a:latin typeface="Times New Roman" panose="02020603050405020304" pitchFamily="18" charset="0"/>
                <a:cs typeface="Times New Roman" panose="02020603050405020304" pitchFamily="18" charset="0"/>
              </a:rPr>
              <a:t>West India has </a:t>
            </a:r>
            <a:r>
              <a:rPr lang="en-US" sz="1500" b="1" dirty="0">
                <a:latin typeface="Times New Roman" panose="02020603050405020304" pitchFamily="18" charset="0"/>
                <a:cs typeface="Times New Roman" panose="02020603050405020304" pitchFamily="18" charset="0"/>
              </a:rPr>
              <a:t>substantial</a:t>
            </a:r>
            <a:r>
              <a:rPr lang="en-US" sz="1500" dirty="0">
                <a:latin typeface="Times New Roman" panose="02020603050405020304" pitchFamily="18" charset="0"/>
                <a:cs typeface="Times New Roman" panose="02020603050405020304" pitchFamily="18" charset="0"/>
              </a:rPr>
              <a:t> number of hotels - especially 3 star ones.</a:t>
            </a:r>
          </a:p>
          <a:p>
            <a:pPr marL="285750" indent="-285750" rtl="0">
              <a:spcBef>
                <a:spcPts val="0"/>
              </a:spcBef>
              <a:spcAft>
                <a:spcPts val="0"/>
              </a:spcAft>
              <a:buFont typeface="Wingdings" panose="05000000000000000000" pitchFamily="2" charset="2"/>
              <a:buChar char="Ø"/>
            </a:pPr>
            <a:r>
              <a:rPr lang="en-US" sz="1500" b="1" dirty="0">
                <a:latin typeface="Times New Roman" panose="02020603050405020304" pitchFamily="18" charset="0"/>
                <a:cs typeface="Times New Roman" panose="02020603050405020304" pitchFamily="18" charset="0"/>
              </a:rPr>
              <a:t>No deluxe </a:t>
            </a:r>
            <a:r>
              <a:rPr lang="en-US" sz="1500" dirty="0">
                <a:latin typeface="Times New Roman" panose="02020603050405020304" pitchFamily="18" charset="0"/>
                <a:cs typeface="Times New Roman" panose="02020603050405020304" pitchFamily="18" charset="0"/>
              </a:rPr>
              <a:t>hotels in Gujarat.</a:t>
            </a:r>
            <a:br>
              <a:rPr lang="en-US" sz="1500" dirty="0">
                <a:latin typeface="Times New Roman" panose="02020603050405020304" pitchFamily="18" charset="0"/>
                <a:cs typeface="Times New Roman" panose="02020603050405020304" pitchFamily="18" charset="0"/>
              </a:rPr>
            </a:br>
            <a:endParaRPr lang="en-IN" sz="1500" dirty="0">
              <a:latin typeface="Times New Roman" panose="02020603050405020304" pitchFamily="18" charset="0"/>
              <a:cs typeface="Times New Roman" panose="02020603050405020304" pitchFamily="18" charset="0"/>
            </a:endParaRPr>
          </a:p>
        </p:txBody>
      </p:sp>
      <p:pic>
        <p:nvPicPr>
          <p:cNvPr id="2052" name="Picture 4">
            <a:extLst>
              <a:ext uri="{FF2B5EF4-FFF2-40B4-BE49-F238E27FC236}">
                <a16:creationId xmlns:a16="http://schemas.microsoft.com/office/drawing/2014/main" id="{40BDB4B2-0594-49C3-5624-45DD1677B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48" y="854284"/>
            <a:ext cx="4297652" cy="25785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D4A9CD8B-B33B-A525-3050-2D161F648A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3968" y="854284"/>
            <a:ext cx="3935822" cy="2578591"/>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92;p14">
            <a:extLst>
              <a:ext uri="{FF2B5EF4-FFF2-40B4-BE49-F238E27FC236}">
                <a16:creationId xmlns:a16="http://schemas.microsoft.com/office/drawing/2014/main" id="{8475F912-573F-523C-B876-96B4333967E6}"/>
              </a:ext>
            </a:extLst>
          </p:cNvPr>
          <p:cNvSpPr txBox="1">
            <a:spLocks/>
          </p:cNvSpPr>
          <p:nvPr/>
        </p:nvSpPr>
        <p:spPr>
          <a:xfrm>
            <a:off x="4973189" y="222298"/>
            <a:ext cx="2020795" cy="60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buSzPts val="990"/>
            </a:pPr>
            <a:r>
              <a:rPr lang="en-US" sz="2500" dirty="0">
                <a:latin typeface="Times New Roman"/>
                <a:ea typeface="Times New Roman"/>
                <a:cs typeface="Times New Roman"/>
                <a:sym typeface="Times New Roman"/>
              </a:rPr>
              <a:t>Central India</a:t>
            </a:r>
          </a:p>
        </p:txBody>
      </p:sp>
      <p:sp>
        <p:nvSpPr>
          <p:cNvPr id="8" name="TextBox 7">
            <a:extLst>
              <a:ext uri="{FF2B5EF4-FFF2-40B4-BE49-F238E27FC236}">
                <a16:creationId xmlns:a16="http://schemas.microsoft.com/office/drawing/2014/main" id="{193791E5-E3DD-2EFB-40F0-3879764D4BB7}"/>
              </a:ext>
            </a:extLst>
          </p:cNvPr>
          <p:cNvSpPr txBox="1"/>
          <p:nvPr/>
        </p:nvSpPr>
        <p:spPr>
          <a:xfrm>
            <a:off x="4613008" y="3611072"/>
            <a:ext cx="4134919" cy="1246495"/>
          </a:xfrm>
          <a:prstGeom prst="rect">
            <a:avLst/>
          </a:prstGeom>
          <a:noFill/>
        </p:spPr>
        <p:txBody>
          <a:bodyPr wrap="square" rtlCol="0">
            <a:spAutoFit/>
          </a:bodyPr>
          <a:lstStyle/>
          <a:p>
            <a:pPr marL="285750" indent="-285750" rtl="0">
              <a:spcBef>
                <a:spcPts val="0"/>
              </a:spcBef>
              <a:spcAft>
                <a:spcPts val="0"/>
              </a:spcAft>
              <a:buFont typeface="Wingdings" panose="05000000000000000000" pitchFamily="2" charset="2"/>
              <a:buChar char="Ø"/>
            </a:pPr>
            <a:r>
              <a:rPr lang="en-US" sz="1500" b="1" dirty="0">
                <a:latin typeface="Times New Roman" panose="02020603050405020304" pitchFamily="18" charset="0"/>
                <a:cs typeface="Times New Roman" panose="02020603050405020304" pitchFamily="18" charset="0"/>
              </a:rPr>
              <a:t>Less</a:t>
            </a:r>
            <a:r>
              <a:rPr lang="en-US" sz="1500" dirty="0">
                <a:latin typeface="Times New Roman" panose="02020603050405020304" pitchFamily="18" charset="0"/>
                <a:cs typeface="Times New Roman" panose="02020603050405020304" pitchFamily="18" charset="0"/>
              </a:rPr>
              <a:t> hotels in Central India due to less Tourism and work client guests.</a:t>
            </a:r>
          </a:p>
          <a:p>
            <a:pPr marL="285750" indent="-285750" rtl="0">
              <a:spcBef>
                <a:spcPts val="0"/>
              </a:spcBef>
              <a:spcAft>
                <a:spcPts val="0"/>
              </a:spcAft>
              <a:buFont typeface="Wingdings" panose="05000000000000000000" pitchFamily="2" charset="2"/>
              <a:buChar char="Ø"/>
            </a:pPr>
            <a:r>
              <a:rPr lang="en-US" sz="1500" b="1" dirty="0">
                <a:latin typeface="Times New Roman" panose="02020603050405020304" pitchFamily="18" charset="0"/>
                <a:cs typeface="Times New Roman" panose="02020603050405020304" pitchFamily="18" charset="0"/>
              </a:rPr>
              <a:t>Deluxe</a:t>
            </a:r>
            <a:r>
              <a:rPr lang="en-US" sz="1500" dirty="0">
                <a:latin typeface="Times New Roman" panose="02020603050405020304" pitchFamily="18" charset="0"/>
                <a:cs typeface="Times New Roman" panose="02020603050405020304" pitchFamily="18" charset="0"/>
              </a:rPr>
              <a:t> hotels almost                               </a:t>
            </a:r>
            <a:r>
              <a:rPr lang="en-US" sz="1500" b="1" dirty="0">
                <a:latin typeface="Times New Roman" panose="02020603050405020304" pitchFamily="18" charset="0"/>
                <a:cs typeface="Times New Roman" panose="02020603050405020304" pitchFamily="18" charset="0"/>
              </a:rPr>
              <a:t>negligible</a:t>
            </a:r>
            <a:br>
              <a:rPr lang="en-US" sz="1500" dirty="0">
                <a:latin typeface="Times New Roman" panose="02020603050405020304" pitchFamily="18" charset="0"/>
                <a:cs typeface="Times New Roman" panose="02020603050405020304" pitchFamily="18" charset="0"/>
              </a:rPr>
            </a:br>
            <a:endParaRPr lang="en-IN"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03585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 name="Google Shape;92;p14">
            <a:extLst>
              <a:ext uri="{FF2B5EF4-FFF2-40B4-BE49-F238E27FC236}">
                <a16:creationId xmlns:a16="http://schemas.microsoft.com/office/drawing/2014/main" id="{44905795-7BF2-B078-685B-1ECFED7F9C57}"/>
              </a:ext>
            </a:extLst>
          </p:cNvPr>
          <p:cNvSpPr txBox="1">
            <a:spLocks/>
          </p:cNvSpPr>
          <p:nvPr/>
        </p:nvSpPr>
        <p:spPr>
          <a:xfrm>
            <a:off x="311700" y="175804"/>
            <a:ext cx="2671724" cy="60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buSzPts val="990"/>
            </a:pPr>
            <a:r>
              <a:rPr lang="en-US" sz="2500" dirty="0">
                <a:latin typeface="Times New Roman"/>
                <a:ea typeface="Times New Roman"/>
                <a:cs typeface="Times New Roman"/>
                <a:sym typeface="Times New Roman"/>
              </a:rPr>
              <a:t>North East India</a:t>
            </a:r>
          </a:p>
        </p:txBody>
      </p:sp>
      <p:sp>
        <p:nvSpPr>
          <p:cNvPr id="3" name="TextBox 2">
            <a:extLst>
              <a:ext uri="{FF2B5EF4-FFF2-40B4-BE49-F238E27FC236}">
                <a16:creationId xmlns:a16="http://schemas.microsoft.com/office/drawing/2014/main" id="{B3B483AD-DEEC-7033-DE37-62E25FAB9C0A}"/>
              </a:ext>
            </a:extLst>
          </p:cNvPr>
          <p:cNvSpPr txBox="1"/>
          <p:nvPr/>
        </p:nvSpPr>
        <p:spPr>
          <a:xfrm>
            <a:off x="353454" y="3507509"/>
            <a:ext cx="3985486" cy="1246495"/>
          </a:xfrm>
          <a:prstGeom prst="rect">
            <a:avLst/>
          </a:prstGeom>
          <a:noFill/>
        </p:spPr>
        <p:txBody>
          <a:bodyPr wrap="square" rtlCol="0">
            <a:spAutoFit/>
          </a:bodyPr>
          <a:lstStyle/>
          <a:p>
            <a:pPr marL="285750" indent="-285750" rtl="0">
              <a:spcBef>
                <a:spcPts val="0"/>
              </a:spcBef>
              <a:spcAft>
                <a:spcPts val="0"/>
              </a:spcAft>
              <a:buFont typeface="Wingdings" panose="05000000000000000000" pitchFamily="2" charset="2"/>
              <a:buChar char="Ø"/>
            </a:pPr>
            <a:r>
              <a:rPr lang="en-US" sz="1500" b="1" dirty="0">
                <a:latin typeface="Times New Roman" panose="02020603050405020304" pitchFamily="18" charset="0"/>
                <a:cs typeface="Times New Roman" panose="02020603050405020304" pitchFamily="18" charset="0"/>
              </a:rPr>
              <a:t>Negligible</a:t>
            </a:r>
            <a:r>
              <a:rPr lang="en-US" sz="1500" dirty="0">
                <a:latin typeface="Times New Roman" panose="02020603050405020304" pitchFamily="18" charset="0"/>
                <a:cs typeface="Times New Roman" panose="02020603050405020304" pitchFamily="18" charset="0"/>
              </a:rPr>
              <a:t> hotels in North East - Manipur, Nagaland even had </a:t>
            </a:r>
            <a:r>
              <a:rPr lang="en-US" sz="1500" b="1" dirty="0">
                <a:latin typeface="Times New Roman" panose="02020603050405020304" pitchFamily="18" charset="0"/>
                <a:cs typeface="Times New Roman" panose="02020603050405020304" pitchFamily="18" charset="0"/>
              </a:rPr>
              <a:t>0 </a:t>
            </a:r>
            <a:r>
              <a:rPr lang="en-US" sz="1500" dirty="0">
                <a:latin typeface="Times New Roman" panose="02020603050405020304" pitchFamily="18" charset="0"/>
                <a:cs typeface="Times New Roman" panose="02020603050405020304" pitchFamily="18" charset="0"/>
              </a:rPr>
              <a:t>approved hotels.</a:t>
            </a:r>
          </a:p>
          <a:p>
            <a:pPr marL="285750" indent="-285750" rtl="0">
              <a:spcBef>
                <a:spcPts val="0"/>
              </a:spcBef>
              <a:spcAft>
                <a:spcPts val="0"/>
              </a:spcAft>
              <a:buFont typeface="Wingdings" panose="05000000000000000000" pitchFamily="2" charset="2"/>
              <a:buChar char="Ø"/>
            </a:pPr>
            <a:r>
              <a:rPr lang="en-US" sz="1500" dirty="0">
                <a:latin typeface="Times New Roman" panose="02020603050405020304" pitchFamily="18" charset="0"/>
                <a:cs typeface="Times New Roman" panose="02020603050405020304" pitchFamily="18" charset="0"/>
              </a:rPr>
              <a:t>Comparatively more hotels in West Bengal due to </a:t>
            </a:r>
            <a:r>
              <a:rPr lang="en-US" sz="1500" b="1" dirty="0">
                <a:latin typeface="Times New Roman" panose="02020603050405020304" pitchFamily="18" charset="0"/>
                <a:cs typeface="Times New Roman" panose="02020603050405020304" pitchFamily="18" charset="0"/>
              </a:rPr>
              <a:t>Kolkata</a:t>
            </a:r>
            <a:r>
              <a:rPr lang="en-US" sz="1500" dirty="0">
                <a:latin typeface="Times New Roman" panose="02020603050405020304" pitchFamily="18" charset="0"/>
                <a:cs typeface="Times New Roman" panose="02020603050405020304" pitchFamily="18" charset="0"/>
              </a:rPr>
              <a:t> (business purposes).</a:t>
            </a:r>
            <a:br>
              <a:rPr lang="en-US" sz="1500" dirty="0">
                <a:latin typeface="Times New Roman" panose="02020603050405020304" pitchFamily="18" charset="0"/>
                <a:cs typeface="Times New Roman" panose="02020603050405020304" pitchFamily="18" charset="0"/>
              </a:rPr>
            </a:br>
            <a:endParaRPr lang="en-IN" sz="1500" dirty="0">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6A96BDFB-219A-8557-4B24-BD534400C6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00" y="783604"/>
            <a:ext cx="4236983" cy="25407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EAC5AE9D-52DE-3D2A-125F-E6C7D83955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3292" y="783604"/>
            <a:ext cx="4236981" cy="253889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6BB1564-7F74-C20D-EC23-9F1F4E5D0AD6}"/>
              </a:ext>
            </a:extLst>
          </p:cNvPr>
          <p:cNvSpPr txBox="1"/>
          <p:nvPr/>
        </p:nvSpPr>
        <p:spPr>
          <a:xfrm>
            <a:off x="4572000" y="3507509"/>
            <a:ext cx="4339595" cy="1246495"/>
          </a:xfrm>
          <a:prstGeom prst="rect">
            <a:avLst/>
          </a:prstGeom>
          <a:noFill/>
        </p:spPr>
        <p:txBody>
          <a:bodyPr wrap="square" rtlCol="0">
            <a:spAutoFit/>
          </a:bodyPr>
          <a:lstStyle/>
          <a:p>
            <a:pPr marL="285750" indent="-285750" rtl="0">
              <a:spcBef>
                <a:spcPts val="0"/>
              </a:spcBef>
              <a:spcAft>
                <a:spcPts val="0"/>
              </a:spcAft>
              <a:buFont typeface="Wingdings" panose="05000000000000000000" pitchFamily="2" charset="2"/>
              <a:buChar char="Ø"/>
            </a:pPr>
            <a:r>
              <a:rPr lang="en-US" sz="1500" b="1" dirty="0">
                <a:latin typeface="Times New Roman" panose="02020603050405020304" pitchFamily="18" charset="0"/>
                <a:cs typeface="Times New Roman" panose="02020603050405020304" pitchFamily="18" charset="0"/>
              </a:rPr>
              <a:t>Kerala</a:t>
            </a:r>
            <a:r>
              <a:rPr lang="en-US" sz="1500" dirty="0">
                <a:latin typeface="Times New Roman" panose="02020603050405020304" pitchFamily="18" charset="0"/>
                <a:cs typeface="Times New Roman" panose="02020603050405020304" pitchFamily="18" charset="0"/>
              </a:rPr>
              <a:t> has </a:t>
            </a:r>
            <a:r>
              <a:rPr lang="en-US" sz="1500" b="1" dirty="0">
                <a:latin typeface="Times New Roman" panose="02020603050405020304" pitchFamily="18" charset="0"/>
                <a:cs typeface="Times New Roman" panose="02020603050405020304" pitchFamily="18" charset="0"/>
              </a:rPr>
              <a:t>highest</a:t>
            </a:r>
            <a:r>
              <a:rPr lang="en-US" sz="1500" dirty="0">
                <a:latin typeface="Times New Roman" panose="02020603050405020304" pitchFamily="18" charset="0"/>
                <a:cs typeface="Times New Roman" panose="02020603050405020304" pitchFamily="18" charset="0"/>
              </a:rPr>
              <a:t> classical hotels in India - especially 3 and 4 star as a                              result of the </a:t>
            </a:r>
            <a:r>
              <a:rPr lang="en-US" sz="1500" b="1" dirty="0">
                <a:latin typeface="Times New Roman" panose="02020603050405020304" pitchFamily="18" charset="0"/>
                <a:cs typeface="Times New Roman" panose="02020603050405020304" pitchFamily="18" charset="0"/>
              </a:rPr>
              <a:t>government                                 liquor policies</a:t>
            </a:r>
            <a:r>
              <a:rPr lang="en-US" sz="1500" dirty="0">
                <a:latin typeface="Times New Roman" panose="02020603050405020304" pitchFamily="18" charset="0"/>
                <a:cs typeface="Times New Roman" panose="02020603050405020304" pitchFamily="18" charset="0"/>
              </a:rPr>
              <a:t>.</a:t>
            </a:r>
            <a:br>
              <a:rPr lang="en-US" sz="1500" dirty="0">
                <a:latin typeface="Times New Roman" panose="02020603050405020304" pitchFamily="18" charset="0"/>
                <a:cs typeface="Times New Roman" panose="02020603050405020304" pitchFamily="18" charset="0"/>
              </a:rPr>
            </a:br>
            <a:endParaRPr lang="en-IN" sz="1500" dirty="0">
              <a:latin typeface="Times New Roman" panose="02020603050405020304" pitchFamily="18" charset="0"/>
              <a:cs typeface="Times New Roman" panose="02020603050405020304" pitchFamily="18" charset="0"/>
            </a:endParaRPr>
          </a:p>
        </p:txBody>
      </p:sp>
      <p:sp>
        <p:nvSpPr>
          <p:cNvPr id="8" name="Google Shape;92;p14">
            <a:extLst>
              <a:ext uri="{FF2B5EF4-FFF2-40B4-BE49-F238E27FC236}">
                <a16:creationId xmlns:a16="http://schemas.microsoft.com/office/drawing/2014/main" id="{D1591967-912F-53E3-0032-A557DAF0157F}"/>
              </a:ext>
            </a:extLst>
          </p:cNvPr>
          <p:cNvSpPr txBox="1">
            <a:spLocks/>
          </p:cNvSpPr>
          <p:nvPr/>
        </p:nvSpPr>
        <p:spPr>
          <a:xfrm>
            <a:off x="4843292" y="154066"/>
            <a:ext cx="2323012" cy="60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buSzPts val="990"/>
            </a:pPr>
            <a:r>
              <a:rPr lang="en-US" sz="2500" dirty="0">
                <a:latin typeface="Times New Roman"/>
                <a:ea typeface="Times New Roman"/>
                <a:cs typeface="Times New Roman"/>
                <a:sym typeface="Times New Roman"/>
              </a:rPr>
              <a:t>South India</a:t>
            </a:r>
          </a:p>
        </p:txBody>
      </p:sp>
    </p:spTree>
    <p:extLst>
      <p:ext uri="{BB962C8B-B14F-4D97-AF65-F5344CB8AC3E}">
        <p14:creationId xmlns:p14="http://schemas.microsoft.com/office/powerpoint/2010/main" val="2427872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dirty="0">
                <a:latin typeface="Times New Roman"/>
                <a:ea typeface="Times New Roman"/>
                <a:cs typeface="Times New Roman"/>
                <a:sym typeface="Times New Roman"/>
              </a:rPr>
              <a:t>Distribution of Hotels across time</a:t>
            </a:r>
            <a:endParaRPr dirty="0">
              <a:latin typeface="Times New Roman"/>
              <a:ea typeface="Times New Roman"/>
              <a:cs typeface="Times New Roman"/>
              <a:sym typeface="Times New Roman"/>
            </a:endParaRPr>
          </a:p>
        </p:txBody>
      </p:sp>
      <p:pic>
        <p:nvPicPr>
          <p:cNvPr id="5122" name="Picture 2">
            <a:extLst>
              <a:ext uri="{FF2B5EF4-FFF2-40B4-BE49-F238E27FC236}">
                <a16:creationId xmlns:a16="http://schemas.microsoft.com/office/drawing/2014/main" id="{909788C3-06D4-6F89-AE37-A452328F21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91" y="1429446"/>
            <a:ext cx="2899130" cy="173173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EF553622-8421-111B-7305-4987648A97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7449" y="1418383"/>
            <a:ext cx="2904116" cy="175385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D7C28CB5-E4B1-391A-E482-7CEC1B9BD9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2393" y="1409668"/>
            <a:ext cx="2904116" cy="175151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FBC9DC3-7261-48E6-DE7D-8A62183F5579}"/>
              </a:ext>
            </a:extLst>
          </p:cNvPr>
          <p:cNvSpPr txBox="1"/>
          <p:nvPr/>
        </p:nvSpPr>
        <p:spPr>
          <a:xfrm>
            <a:off x="164467" y="3491053"/>
            <a:ext cx="6654788" cy="1477328"/>
          </a:xfrm>
          <a:prstGeom prst="rect">
            <a:avLst/>
          </a:prstGeom>
          <a:noFill/>
        </p:spPr>
        <p:txBody>
          <a:bodyPr wrap="square" rtlCol="0">
            <a:spAutoFit/>
          </a:bodyPr>
          <a:lstStyle/>
          <a:p>
            <a:pPr marL="285750" indent="-285750" rtl="0">
              <a:spcBef>
                <a:spcPts val="0"/>
              </a:spcBef>
              <a:spcAft>
                <a:spcPts val="0"/>
              </a:spcAft>
              <a:buFont typeface="Wingdings" panose="05000000000000000000" pitchFamily="2" charset="2"/>
              <a:buChar char="Ø"/>
            </a:pPr>
            <a:r>
              <a:rPr lang="en-US" sz="1500" b="0" i="0" u="none" strike="noStrike" dirty="0">
                <a:solidFill>
                  <a:srgbClr val="000000"/>
                </a:solidFill>
                <a:effectLst/>
                <a:latin typeface="Times New Roman" panose="02020603050405020304" pitchFamily="18" charset="0"/>
                <a:cs typeface="Times New Roman" panose="02020603050405020304" pitchFamily="18" charset="0"/>
              </a:rPr>
              <a:t>3 Star hotels Increased till covid, decreased after it significantly.</a:t>
            </a:r>
          </a:p>
          <a:p>
            <a:pPr marL="285750" indent="-285750" rtl="0">
              <a:spcBef>
                <a:spcPts val="0"/>
              </a:spcBef>
              <a:spcAft>
                <a:spcPts val="0"/>
              </a:spcAft>
              <a:buFont typeface="Wingdings" panose="05000000000000000000" pitchFamily="2" charset="2"/>
              <a:buChar char="Ø"/>
            </a:pPr>
            <a:r>
              <a:rPr lang="en-US" sz="1500" b="0" dirty="0">
                <a:effectLst/>
                <a:latin typeface="Times New Roman" panose="02020603050405020304" pitchFamily="18" charset="0"/>
                <a:cs typeface="Times New Roman" panose="02020603050405020304" pitchFamily="18" charset="0"/>
              </a:rPr>
              <a:t>3 star hotels have </a:t>
            </a:r>
            <a:r>
              <a:rPr lang="en-US" sz="1500" b="1" dirty="0">
                <a:effectLst/>
                <a:latin typeface="Times New Roman" panose="02020603050405020304" pitchFamily="18" charset="0"/>
                <a:cs typeface="Times New Roman" panose="02020603050405020304" pitchFamily="18" charset="0"/>
              </a:rPr>
              <a:t>highest</a:t>
            </a:r>
            <a:r>
              <a:rPr lang="en-US" sz="1500" b="0" dirty="0">
                <a:effectLst/>
                <a:latin typeface="Times New Roman" panose="02020603050405020304" pitchFamily="18" charset="0"/>
                <a:cs typeface="Times New Roman" panose="02020603050405020304" pitchFamily="18" charset="0"/>
              </a:rPr>
              <a:t> count, they </a:t>
            </a:r>
            <a:r>
              <a:rPr lang="en-US" sz="1500" dirty="0">
                <a:latin typeface="Times New Roman" panose="02020603050405020304" pitchFamily="18" charset="0"/>
                <a:cs typeface="Times New Roman" panose="02020603050405020304" pitchFamily="18" charset="0"/>
              </a:rPr>
              <a:t>have good facilities with affordable prices, hence not much demand for 1 and 2 star hotels, therefore their count is less.</a:t>
            </a:r>
          </a:p>
          <a:p>
            <a:pPr marL="285750" indent="-285750" rtl="0">
              <a:spcBef>
                <a:spcPts val="0"/>
              </a:spcBef>
              <a:spcAft>
                <a:spcPts val="0"/>
              </a:spcAft>
              <a:buFont typeface="Wingdings" panose="05000000000000000000" pitchFamily="2" charset="2"/>
              <a:buChar char="Ø"/>
            </a:pPr>
            <a:r>
              <a:rPr lang="en-US" sz="1500" b="0" dirty="0">
                <a:effectLst/>
                <a:latin typeface="Times New Roman" panose="02020603050405020304" pitchFamily="18" charset="0"/>
                <a:cs typeface="Times New Roman" panose="02020603050405020304" pitchFamily="18" charset="0"/>
              </a:rPr>
              <a:t>1 star hotels increased despite covid; 2 star ones remained more or less simi</a:t>
            </a:r>
            <a:r>
              <a:rPr lang="en-US" sz="1500" dirty="0">
                <a:latin typeface="Times New Roman" panose="02020603050405020304" pitchFamily="18" charset="0"/>
                <a:cs typeface="Times New Roman" panose="02020603050405020304" pitchFamily="18" charset="0"/>
              </a:rPr>
              <a:t>lar.</a:t>
            </a:r>
            <a:endParaRPr lang="en-US" sz="1500" b="0" dirty="0">
              <a:effectLst/>
              <a:latin typeface="Times New Roman" panose="02020603050405020304" pitchFamily="18" charset="0"/>
              <a:cs typeface="Times New Roman" panose="02020603050405020304" pitchFamily="18" charset="0"/>
            </a:endParaRPr>
          </a:p>
          <a:p>
            <a:br>
              <a:rPr lang="en-US" sz="1500" dirty="0">
                <a:latin typeface="Times New Roman" panose="02020603050405020304" pitchFamily="18" charset="0"/>
                <a:cs typeface="Times New Roman" panose="02020603050405020304" pitchFamily="18" charset="0"/>
              </a:rPr>
            </a:br>
            <a:endParaRPr lang="en-IN"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4699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dirty="0">
                <a:latin typeface="Times New Roman"/>
                <a:ea typeface="Times New Roman"/>
                <a:cs typeface="Times New Roman"/>
                <a:sym typeface="Times New Roman"/>
              </a:rPr>
              <a:t>Distribution of Hotels across time</a:t>
            </a:r>
            <a:endParaRPr dirty="0">
              <a:latin typeface="Times New Roman"/>
              <a:ea typeface="Times New Roman"/>
              <a:cs typeface="Times New Roman"/>
              <a:sym typeface="Times New Roman"/>
            </a:endParaRPr>
          </a:p>
        </p:txBody>
      </p:sp>
      <p:pic>
        <p:nvPicPr>
          <p:cNvPr id="6146" name="Picture 2">
            <a:extLst>
              <a:ext uri="{FF2B5EF4-FFF2-40B4-BE49-F238E27FC236}">
                <a16:creationId xmlns:a16="http://schemas.microsoft.com/office/drawing/2014/main" id="{2FC2E223-22BF-1E30-0689-B1BF77E61D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141" y="1418574"/>
            <a:ext cx="2891099" cy="173369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9797C767-40E8-9414-801D-FBA93EFB3A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1990" y="1411349"/>
            <a:ext cx="2899130" cy="173851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8">
            <a:extLst>
              <a:ext uri="{FF2B5EF4-FFF2-40B4-BE49-F238E27FC236}">
                <a16:creationId xmlns:a16="http://schemas.microsoft.com/office/drawing/2014/main" id="{DC6FB14A-83D3-52F4-854A-36F78D0C7A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4870" y="1416165"/>
            <a:ext cx="2899130" cy="17336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33C2954-F0AC-CFFE-6AE0-F57552E34727}"/>
              </a:ext>
            </a:extLst>
          </p:cNvPr>
          <p:cNvSpPr txBox="1"/>
          <p:nvPr/>
        </p:nvSpPr>
        <p:spPr>
          <a:xfrm>
            <a:off x="303951" y="3553046"/>
            <a:ext cx="6499805" cy="1246495"/>
          </a:xfrm>
          <a:prstGeom prst="rect">
            <a:avLst/>
          </a:prstGeom>
          <a:noFill/>
        </p:spPr>
        <p:txBody>
          <a:bodyPr wrap="square" rtlCol="0">
            <a:spAutoFit/>
          </a:bodyPr>
          <a:lstStyle/>
          <a:p>
            <a:pPr marL="285750" indent="-285750" rtl="0">
              <a:spcBef>
                <a:spcPts val="0"/>
              </a:spcBef>
              <a:spcAft>
                <a:spcPts val="0"/>
              </a:spcAft>
              <a:buFont typeface="Wingdings" panose="05000000000000000000" pitchFamily="2" charset="2"/>
              <a:buChar char="Ø"/>
            </a:pPr>
            <a:r>
              <a:rPr lang="en-US" sz="1500" dirty="0">
                <a:latin typeface="Times New Roman" panose="02020603050405020304" pitchFamily="18" charset="0"/>
                <a:cs typeface="Times New Roman" panose="02020603050405020304" pitchFamily="18" charset="0"/>
              </a:rPr>
              <a:t>4 and 5 star hotels increased regularly till covid, then decreased.</a:t>
            </a:r>
          </a:p>
          <a:p>
            <a:pPr marL="285750" indent="-285750" rtl="0">
              <a:spcBef>
                <a:spcPts val="0"/>
              </a:spcBef>
              <a:spcAft>
                <a:spcPts val="0"/>
              </a:spcAft>
              <a:buFont typeface="Wingdings" panose="05000000000000000000" pitchFamily="2" charset="2"/>
              <a:buChar char="Ø"/>
            </a:pPr>
            <a:r>
              <a:rPr lang="en-US" sz="1500" b="1" dirty="0">
                <a:latin typeface="Times New Roman" panose="02020603050405020304" pitchFamily="18" charset="0"/>
                <a:cs typeface="Times New Roman" panose="02020603050405020304" pitchFamily="18" charset="0"/>
              </a:rPr>
              <a:t>5 star </a:t>
            </a:r>
            <a:r>
              <a:rPr lang="en-US" sz="1500" dirty="0">
                <a:latin typeface="Times New Roman" panose="02020603050405020304" pitchFamily="18" charset="0"/>
                <a:cs typeface="Times New Roman" panose="02020603050405020304" pitchFamily="18" charset="0"/>
              </a:rPr>
              <a:t>hotels’ count bit </a:t>
            </a:r>
            <a:r>
              <a:rPr lang="en-US" sz="1500" b="1" dirty="0">
                <a:latin typeface="Times New Roman" panose="02020603050405020304" pitchFamily="18" charset="0"/>
                <a:cs typeface="Times New Roman" panose="02020603050405020304" pitchFamily="18" charset="0"/>
              </a:rPr>
              <a:t>less</a:t>
            </a:r>
            <a:r>
              <a:rPr lang="en-US" sz="1500" dirty="0">
                <a:latin typeface="Times New Roman" panose="02020603050405020304" pitchFamily="18" charset="0"/>
                <a:cs typeface="Times New Roman" panose="02020603050405020304" pitchFamily="18" charset="0"/>
              </a:rPr>
              <a:t> than 3 and 4 star hotels.</a:t>
            </a:r>
          </a:p>
          <a:p>
            <a:pPr marL="285750" indent="-285750" rtl="0">
              <a:spcBef>
                <a:spcPts val="0"/>
              </a:spcBef>
              <a:spcAft>
                <a:spcPts val="0"/>
              </a:spcAft>
              <a:buFont typeface="Wingdings" panose="05000000000000000000" pitchFamily="2" charset="2"/>
              <a:buChar char="Ø"/>
            </a:pPr>
            <a:r>
              <a:rPr lang="en-US" sz="1500" b="1" dirty="0">
                <a:latin typeface="Times New Roman" panose="02020603050405020304" pitchFamily="18" charset="0"/>
                <a:cs typeface="Times New Roman" panose="02020603050405020304" pitchFamily="18" charset="0"/>
              </a:rPr>
              <a:t>Deluxe</a:t>
            </a:r>
            <a:r>
              <a:rPr lang="en-US" sz="1500" dirty="0">
                <a:latin typeface="Times New Roman" panose="02020603050405020304" pitchFamily="18" charset="0"/>
                <a:cs typeface="Times New Roman" panose="02020603050405020304" pitchFamily="18" charset="0"/>
              </a:rPr>
              <a:t> hotels </a:t>
            </a:r>
            <a:r>
              <a:rPr lang="en-US" sz="1500" b="1" dirty="0">
                <a:latin typeface="Times New Roman" panose="02020603050405020304" pitchFamily="18" charset="0"/>
                <a:cs typeface="Times New Roman" panose="02020603050405020304" pitchFamily="18" charset="0"/>
              </a:rPr>
              <a:t>don’t</a:t>
            </a:r>
            <a:r>
              <a:rPr lang="en-US" sz="1500" dirty="0">
                <a:latin typeface="Times New Roman" panose="02020603050405020304" pitchFamily="18" charset="0"/>
                <a:cs typeface="Times New Roman" panose="02020603050405020304" pitchFamily="18" charset="0"/>
              </a:rPr>
              <a:t> have much growth since 2016, Covid didn’t much affect their count since they are </a:t>
            </a:r>
            <a:r>
              <a:rPr lang="en-US" sz="1500" b="1" dirty="0">
                <a:latin typeface="Times New Roman" panose="02020603050405020304" pitchFamily="18" charset="0"/>
                <a:cs typeface="Times New Roman" panose="02020603050405020304" pitchFamily="18" charset="0"/>
              </a:rPr>
              <a:t>well established</a:t>
            </a:r>
            <a:r>
              <a:rPr lang="en-US" sz="1500" dirty="0">
                <a:latin typeface="Times New Roman" panose="02020603050405020304" pitchFamily="18" charset="0"/>
                <a:cs typeface="Times New Roman" panose="02020603050405020304" pitchFamily="18" charset="0"/>
              </a:rPr>
              <a:t>.</a:t>
            </a:r>
            <a:br>
              <a:rPr lang="en-US" sz="1500" dirty="0">
                <a:latin typeface="Times New Roman" panose="02020603050405020304" pitchFamily="18" charset="0"/>
                <a:cs typeface="Times New Roman" panose="02020603050405020304" pitchFamily="18" charset="0"/>
              </a:rPr>
            </a:br>
            <a:endParaRPr lang="en-IN"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072189"/>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711</TotalTime>
  <Words>1528</Words>
  <Application>Microsoft Office PowerPoint</Application>
  <PresentationFormat>On-screen Show (16:9)</PresentationFormat>
  <Paragraphs>148</Paragraphs>
  <Slides>28</Slides>
  <Notes>23</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Roboto</vt:lpstr>
      <vt:lpstr>Times New Roman</vt:lpstr>
      <vt:lpstr>Arial</vt:lpstr>
      <vt:lpstr>Wingdings</vt:lpstr>
      <vt:lpstr>Geometric</vt:lpstr>
      <vt:lpstr>Hospitality And Tourism  Checkpoint 2</vt:lpstr>
      <vt:lpstr>Targets Accomplished</vt:lpstr>
      <vt:lpstr>Objective</vt:lpstr>
      <vt:lpstr>Statistical Data Analysis of Govt Data </vt:lpstr>
      <vt:lpstr>Distribution of Hotels across Indian states</vt:lpstr>
      <vt:lpstr>PowerPoint Presentation</vt:lpstr>
      <vt:lpstr>PowerPoint Presentation</vt:lpstr>
      <vt:lpstr>Distribution of Hotels across time</vt:lpstr>
      <vt:lpstr>Distribution of Hotels across time</vt:lpstr>
      <vt:lpstr>PowerPoint Presentation</vt:lpstr>
      <vt:lpstr>PowerPoint Presentation</vt:lpstr>
      <vt:lpstr>Observations of the HeatMaps</vt:lpstr>
      <vt:lpstr>MakeMyTrip Data Analysis</vt:lpstr>
      <vt:lpstr>Need  </vt:lpstr>
      <vt:lpstr>PowerPoint Presentation</vt:lpstr>
      <vt:lpstr>PowerPoint Presentation</vt:lpstr>
      <vt:lpstr>PowerPoint Presentation</vt:lpstr>
      <vt:lpstr>PowerPoint Presentation</vt:lpstr>
      <vt:lpstr>PowerPoint Presentation</vt:lpstr>
      <vt:lpstr>EDA and Distribution</vt:lpstr>
      <vt:lpstr>Sentimental Distribution and Aspect Based Analysis</vt:lpstr>
      <vt:lpstr>Topic Modelling </vt:lpstr>
      <vt:lpstr>Graphical User Interface (GUI)</vt:lpstr>
      <vt:lpstr>Targets for CheckPoint 3</vt:lpstr>
      <vt:lpstr>Conclusions</vt:lpstr>
      <vt:lpstr>Conclusions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Hospitality And Tourism  Checkpoint 1</dc:title>
  <cp:lastModifiedBy>Nimbalkar Pratik Jyotiba</cp:lastModifiedBy>
  <cp:revision>27</cp:revision>
  <dcterms:modified xsi:type="dcterms:W3CDTF">2023-10-16T10:50:01Z</dcterms:modified>
</cp:coreProperties>
</file>